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8" r:id="rId3"/>
    <p:sldId id="263" r:id="rId4"/>
    <p:sldId id="264" r:id="rId5"/>
    <p:sldId id="265" r:id="rId6"/>
    <p:sldId id="266" r:id="rId7"/>
    <p:sldId id="267" r:id="rId8"/>
    <p:sldId id="259" r:id="rId9"/>
    <p:sldId id="260" r:id="rId10"/>
    <p:sldId id="261" r:id="rId11"/>
    <p:sldId id="262" r:id="rId12"/>
    <p:sldId id="25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66487" autoAdjust="0"/>
  </p:normalViewPr>
  <p:slideViewPr>
    <p:cSldViewPr>
      <p:cViewPr varScale="1">
        <p:scale>
          <a:sx n="37" d="100"/>
          <a:sy n="37" d="100"/>
        </p:scale>
        <p:origin x="2346"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CDF9CA-AA80-423B-8134-2AD09CA8E68E}" type="datetimeFigureOut">
              <a:rPr lang="en-US" smtClean="0"/>
              <a:pPr/>
              <a:t>9/13/2025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2E0F2D-D3F0-44CC-88EF-7E2011154DE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www.loc.gov/standards/marcxml/" TargetMode="External"/><Relationship Id="rId3" Type="http://schemas.openxmlformats.org/officeDocument/2006/relationships/hyperlink" Target="https://www.loc.gov/bibframe/" TargetMode="External"/><Relationship Id="rId7" Type="http://schemas.openxmlformats.org/officeDocument/2006/relationships/hyperlink" Target="https://www.loc.gov/marc/"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www.loc.gov/standards/mads/" TargetMode="External"/><Relationship Id="rId5" Type="http://schemas.openxmlformats.org/officeDocument/2006/relationships/hyperlink" Target="https://www.loc.gov/standards/datetime/" TargetMode="External"/><Relationship Id="rId10" Type="http://schemas.openxmlformats.org/officeDocument/2006/relationships/hyperlink" Target="https://www.loc.gov/standards/vracore/" TargetMode="External"/><Relationship Id="rId4" Type="http://schemas.openxmlformats.org/officeDocument/2006/relationships/hyperlink" Target="https://www.loc.gov/ead/" TargetMode="External"/><Relationship Id="rId9" Type="http://schemas.openxmlformats.org/officeDocument/2006/relationships/hyperlink" Target="https://www.loc.gov/standards/mods/" TargetMode="External"/></Relationships>
</file>

<file path=ppt/notesSlides/_rels/notesSlide3.xml.rels><?xml version="1.0" encoding="UTF-8" standalone="yes"?>
<Relationships xmlns="http://schemas.openxmlformats.org/package/2006/relationships"><Relationship Id="rId8" Type="http://schemas.openxmlformats.org/officeDocument/2006/relationships/hyperlink" Target="https://www.loc.gov/standards/textMD/" TargetMode="External"/><Relationship Id="rId3" Type="http://schemas.openxmlformats.org/officeDocument/2006/relationships/hyperlink" Target="https://www.loc.gov/standards/alto/" TargetMode="External"/><Relationship Id="rId7" Type="http://schemas.openxmlformats.org/officeDocument/2006/relationships/hyperlink" Target="https://www.loc.gov/standards/premis"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www.loc.gov/mix/" TargetMode="External"/><Relationship Id="rId5" Type="http://schemas.openxmlformats.org/officeDocument/2006/relationships/hyperlink" Target="https://www.loc.gov/mets/" TargetMode="External"/><Relationship Id="rId4" Type="http://schemas.openxmlformats.org/officeDocument/2006/relationships/hyperlink" Target="https://www.loc.gov/standards/amdvmd/index.html"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loc.gov/standards/sru/cql/"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www.loc.gov/z3950/agency/" TargetMode="External"/><Relationship Id="rId4" Type="http://schemas.openxmlformats.org/officeDocument/2006/relationships/hyperlink" Target="https://www.loc.gov/standards/sru/"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loc.gov/standards/iso639-2/"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s://www.loc.gov/standards/iso20775/" TargetMode="External"/><Relationship Id="rId5" Type="http://schemas.openxmlformats.org/officeDocument/2006/relationships/hyperlink" Target="https://www.loc.gov/standards/iso25577/" TargetMode="External"/><Relationship Id="rId4" Type="http://schemas.openxmlformats.org/officeDocument/2006/relationships/hyperlink" Target="https://www.loc.gov/standards/iso639-5/" TargetMode="External"/></Relationships>
</file>

<file path=ppt/notesSlides/_rels/notesSlide6.xml.rels><?xml version="1.0" encoding="UTF-8" standalone="yes"?>
<Relationships xmlns="http://schemas.openxmlformats.org/package/2006/relationships"><Relationship Id="rId8" Type="http://schemas.openxmlformats.org/officeDocument/2006/relationships/hyperlink" Target="http://dublincore.org/documents/dces/" TargetMode="External"/><Relationship Id="rId13" Type="http://schemas.openxmlformats.org/officeDocument/2006/relationships/hyperlink" Target="https://knb.ecoinformatics.org/" TargetMode="External"/><Relationship Id="rId18" Type="http://schemas.openxmlformats.org/officeDocument/2006/relationships/hyperlink" Target="http://www.loc.gov/standards/vracore/" TargetMode="External"/><Relationship Id="rId3" Type="http://schemas.openxmlformats.org/officeDocument/2006/relationships/hyperlink" Target="https://pitt.libguides.com/metadatadiscovery/controlledvocabularies" TargetMode="External"/><Relationship Id="rId21" Type="http://schemas.openxmlformats.org/officeDocument/2006/relationships/hyperlink" Target="http://pitt.libguides.com/managedata/describing" TargetMode="External"/><Relationship Id="rId7" Type="http://schemas.openxmlformats.org/officeDocument/2006/relationships/hyperlink" Target="https://www.library.pitt.edu/askus" TargetMode="External"/><Relationship Id="rId12" Type="http://schemas.openxmlformats.org/officeDocument/2006/relationships/hyperlink" Target="https://www.virtualastronomy.org/avm_metadata.php" TargetMode="External"/><Relationship Id="rId17" Type="http://schemas.openxmlformats.org/officeDocument/2006/relationships/hyperlink" Target="http://www.tei-c.org/index.xml" TargetMode="External"/><Relationship Id="rId2" Type="http://schemas.openxmlformats.org/officeDocument/2006/relationships/slide" Target="../slides/slide7.xml"/><Relationship Id="rId16" Type="http://schemas.openxmlformats.org/officeDocument/2006/relationships/hyperlink" Target="http://www.language-archives.org/" TargetMode="External"/><Relationship Id="rId20" Type="http://schemas.openxmlformats.org/officeDocument/2006/relationships/hyperlink" Target="http://pitt.libguides.com/managedata" TargetMode="External"/><Relationship Id="rId1" Type="http://schemas.openxmlformats.org/officeDocument/2006/relationships/notesMaster" Target="../notesMasters/notesMaster1.xml"/><Relationship Id="rId6" Type="http://schemas.openxmlformats.org/officeDocument/2006/relationships/hyperlink" Target="http://www.dcc.ac.uk/resources/metadata-standards" TargetMode="External"/><Relationship Id="rId11" Type="http://schemas.openxmlformats.org/officeDocument/2006/relationships/hyperlink" Target="https://github.com/tdwg/abcd" TargetMode="External"/><Relationship Id="rId5" Type="http://schemas.openxmlformats.org/officeDocument/2006/relationships/hyperlink" Target="http://jennriley.com/metadatamap/" TargetMode="External"/><Relationship Id="rId15" Type="http://schemas.openxmlformats.org/officeDocument/2006/relationships/hyperlink" Target="https://www.ddialliance.org/" TargetMode="External"/><Relationship Id="rId23" Type="http://schemas.openxmlformats.org/officeDocument/2006/relationships/hyperlink" Target="http://d-scholarship.pitt.edu/" TargetMode="External"/><Relationship Id="rId10" Type="http://schemas.openxmlformats.org/officeDocument/2006/relationships/hyperlink" Target="http://www.tdwg.org/activities/darwincore/" TargetMode="External"/><Relationship Id="rId19" Type="http://schemas.openxmlformats.org/officeDocument/2006/relationships/hyperlink" Target="http://pbcore.org/schema/" TargetMode="External"/><Relationship Id="rId4" Type="http://schemas.openxmlformats.org/officeDocument/2006/relationships/hyperlink" Target="http://rd-alliance.github.io/metadata-directory/" TargetMode="External"/><Relationship Id="rId9" Type="http://schemas.openxmlformats.org/officeDocument/2006/relationships/hyperlink" Target="http://www.loc.gov/standards/mods/" TargetMode="External"/><Relationship Id="rId14" Type="http://schemas.openxmlformats.org/officeDocument/2006/relationships/hyperlink" Target="https://www.fgdc.gov/metadata/csdgm/" TargetMode="External"/><Relationship Id="rId22" Type="http://schemas.openxmlformats.org/officeDocument/2006/relationships/hyperlink" Target="http://pitt.libguides.com/managedata/whitepapers/dscholarship" TargetMode="External"/></Relationships>
</file>

<file path=ppt/notesSlides/_rels/notesSlide7.xml.rels><?xml version="1.0" encoding="UTF-8" standalone="yes"?>
<Relationships xmlns="http://schemas.openxmlformats.org/package/2006/relationships"><Relationship Id="rId8" Type="http://schemas.openxmlformats.org/officeDocument/2006/relationships/hyperlink" Target="http://pbcore.org/" TargetMode="External"/><Relationship Id="rId3" Type="http://schemas.openxmlformats.org/officeDocument/2006/relationships/hyperlink" Target="http://www.dublincore.org/specifications/dublin-core/dces/" TargetMode="External"/><Relationship Id="rId7" Type="http://schemas.openxmlformats.org/officeDocument/2006/relationships/hyperlink" Target="http://www.loc.gov/standards/mods/"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www.loc.gov/standards/mets/index.html" TargetMode="External"/><Relationship Id="rId11" Type="http://schemas.openxmlformats.org/officeDocument/2006/relationships/hyperlink" Target="http://www.loc.gov/standards/vracore/" TargetMode="External"/><Relationship Id="rId5" Type="http://schemas.openxmlformats.org/officeDocument/2006/relationships/hyperlink" Target="https://www.loc.gov/marc/" TargetMode="External"/><Relationship Id="rId10" Type="http://schemas.openxmlformats.org/officeDocument/2006/relationships/hyperlink" Target="https://tei-c.org/" TargetMode="External"/><Relationship Id="rId4" Type="http://schemas.openxmlformats.org/officeDocument/2006/relationships/hyperlink" Target="https://www.loc.gov/ead/" TargetMode="External"/><Relationship Id="rId9" Type="http://schemas.openxmlformats.org/officeDocument/2006/relationships/hyperlink" Target="https://www.loc.gov/standards/premis/" TargetMode="External"/></Relationships>
</file>

<file path=ppt/notesSlides/_rels/notesSlide8.xml.rels><?xml version="1.0" encoding="UTF-8" standalone="yes"?>
<Relationships xmlns="http://schemas.openxmlformats.org/package/2006/relationships"><Relationship Id="rId8" Type="http://schemas.openxmlformats.org/officeDocument/2006/relationships/hyperlink" Target="http://www.clir.org/pubs/reports/conway2/index.html" TargetMode="External"/><Relationship Id="rId3" Type="http://schemas.openxmlformats.org/officeDocument/2006/relationships/hyperlink" Target="https://www.getty.edu/publications/intrometadata/setting-the-stage/" TargetMode="External"/><Relationship Id="rId7" Type="http://schemas.openxmlformats.org/officeDocument/2006/relationships/hyperlink" Target="https://www.getty.edu/publications/intrometadata/rights-metadata/" TargetMode="External"/><Relationship Id="rId12" Type="http://schemas.openxmlformats.org/officeDocument/2006/relationships/hyperlink" Target="http://www.ifla.org/publications/functional-requirements-for-bibliographic-records"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s://www.getty.edu/publications/intrometadata/metadata-matters/" TargetMode="External"/><Relationship Id="rId11" Type="http://schemas.openxmlformats.org/officeDocument/2006/relationships/hyperlink" Target="http://www.dlib.org/dlib/january10/kout/01kout.html" TargetMode="External"/><Relationship Id="rId5" Type="http://schemas.openxmlformats.org/officeDocument/2006/relationships/hyperlink" Target="https://www.getty.edu/publications/intrometadata/practical-principles/" TargetMode="External"/><Relationship Id="rId10" Type="http://schemas.openxmlformats.org/officeDocument/2006/relationships/hyperlink" Target="http://works.bepress.com/borgman/181/" TargetMode="External"/><Relationship Id="rId4" Type="http://schemas.openxmlformats.org/officeDocument/2006/relationships/hyperlink" Target="http://www.dans.knaw.nl/nl/over/organisatie-beleid/publicaties/DANShumanitiescomputersandculturalheritageUK.pdf" TargetMode="External"/><Relationship Id="rId9" Type="http://schemas.openxmlformats.org/officeDocument/2006/relationships/hyperlink" Target="http://webservices.itcs.umich.edu/mediawiki/oaibp/index.php/MultipleMetadataFormats" TargetMode="Externa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s://blog.nationalarchives.gov.uk/tag/data-modelling/" TargetMode="External"/><Relationship Id="rId13" Type="http://schemas.openxmlformats.org/officeDocument/2006/relationships/hyperlink" Target="https://gestiondocumentairesite.wordpress.com/2018/03/16/digital-archiving-the-seven-pillars-of-metadata/" TargetMode="External"/><Relationship Id="rId3" Type="http://schemas.openxmlformats.org/officeDocument/2006/relationships/hyperlink" Target="https://blog.nationalarchives.gov.uk/blog/modelling-digital-archival-data/" TargetMode="External"/><Relationship Id="rId7" Type="http://schemas.openxmlformats.org/officeDocument/2006/relationships/hyperlink" Target="mailto:discovery@nationalarchives.gov.uk" TargetMode="External"/><Relationship Id="rId12" Type="http://schemas.openxmlformats.org/officeDocument/2006/relationships/hyperlink" Target="https://blog.nationalarchives.gov.uk/tag/metadata/"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www.nationalarchives.gov.uk/about/our-role/plans-policies-performance-and-projects/our-plans/digital-strategy/" TargetMode="External"/><Relationship Id="rId11" Type="http://schemas.openxmlformats.org/officeDocument/2006/relationships/hyperlink" Target="https://blog.nationalarchives.gov.uk/tag/digital-record/" TargetMode="External"/><Relationship Id="rId5" Type="http://schemas.openxmlformats.org/officeDocument/2006/relationships/hyperlink" Target="https://en.wikipedia.org/wiki/Topic_model" TargetMode="External"/><Relationship Id="rId15" Type="http://schemas.openxmlformats.org/officeDocument/2006/relationships/hyperlink" Target="http://blog.nationalarchives.gov.uk/blog/digital-archiving-seven-pillars-metadata/" TargetMode="External"/><Relationship Id="rId10" Type="http://schemas.openxmlformats.org/officeDocument/2006/relationships/hyperlink" Target="https://blog.nationalarchives.gov.uk/tag/digital-preservation/" TargetMode="External"/><Relationship Id="rId4" Type="http://schemas.openxmlformats.org/officeDocument/2006/relationships/hyperlink" Target="https://en.wikipedia.org/wiki/Exif" TargetMode="External"/><Relationship Id="rId9" Type="http://schemas.openxmlformats.org/officeDocument/2006/relationships/hyperlink" Target="https://blog.nationalarchives.gov.uk/tag/digital/" TargetMode="External"/><Relationship Id="rId14" Type="http://schemas.openxmlformats.org/officeDocument/2006/relationships/hyperlink" Target="https://blog.nationalarchives.gov.uk/digital-archiving-seven-pillars-metadata/"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fontAlgn="base"/>
            <a:r>
              <a:rPr lang="en-US" b="1" dirty="0"/>
              <a:t>“The Four Metadata Types</a:t>
            </a:r>
          </a:p>
          <a:p>
            <a:pPr fontAlgn="base"/>
            <a:r>
              <a:rPr lang="en-US" dirty="0"/>
              <a:t>There are four types of metadata: administrative, descriptive, preservation, and technical</a:t>
            </a:r>
            <a:r>
              <a:rPr lang="en-US" baseline="0" dirty="0"/>
              <a:t>,” (Margot Note). </a:t>
            </a:r>
            <a:endParaRPr lang="en-US" dirty="0"/>
          </a:p>
          <a:p>
            <a:pPr fontAlgn="base"/>
            <a:r>
              <a:rPr lang="en-US" b="1" i="1" dirty="0"/>
              <a:t>“Administrative metadata</a:t>
            </a:r>
            <a:r>
              <a:rPr lang="en-US" dirty="0"/>
              <a:t> captures the context necessary to understand information resources. It documents the life cycle of an electronic resource, including data about ordering, acquisition, maintenance, licensing, rights, ownership, and provenance. It is essential that the provenance of a digital image object is recorded from, where possible, the time of its creation through all successive changes in custody of ownership. Users and curators must be provided with a sound basis for confidence that a digital image is what it is purported to be. There should be an audit trail of all changes</a:t>
            </a:r>
            <a:r>
              <a:rPr lang="en-US" baseline="0" dirty="0"/>
              <a:t>,” (Margot Note).</a:t>
            </a:r>
            <a:endParaRPr lang="en-US" dirty="0"/>
          </a:p>
          <a:p>
            <a:pPr fontAlgn="base"/>
            <a:r>
              <a:rPr lang="en-US" b="1" i="1" dirty="0"/>
              <a:t>“Descriptive metadata</a:t>
            </a:r>
            <a:r>
              <a:rPr lang="en-US" dirty="0"/>
              <a:t> attempts to capture the intellectual attributes of the images, enabling users to locate and select suitable assets based on their subjects</a:t>
            </a:r>
            <a:r>
              <a:rPr lang="en-US" baseline="0" dirty="0"/>
              <a:t>,” (Margot Note).</a:t>
            </a:r>
            <a:endParaRPr lang="en-US" dirty="0"/>
          </a:p>
          <a:p>
            <a:pPr fontAlgn="base"/>
            <a:r>
              <a:rPr lang="en-US" b="1" i="1" dirty="0"/>
              <a:t>“Preservation metadata</a:t>
            </a:r>
            <a:r>
              <a:rPr lang="en-US" dirty="0"/>
              <a:t> is the information about an item used to protect it from deterioration or destruction” (Margot</a:t>
            </a:r>
            <a:r>
              <a:rPr lang="en-US" baseline="0" dirty="0"/>
              <a:t> Note).</a:t>
            </a:r>
            <a:endParaRPr lang="en-US" dirty="0"/>
          </a:p>
          <a:p>
            <a:pPr fontAlgn="base"/>
            <a:r>
              <a:rPr lang="en-US" b="1" i="1" dirty="0"/>
              <a:t>“Technical metadata</a:t>
            </a:r>
            <a:r>
              <a:rPr lang="en-US" dirty="0"/>
              <a:t> assures that the information content of a digital file can be resurrected even if the viewing applications associated with the file have vanished,”</a:t>
            </a:r>
            <a:r>
              <a:rPr lang="en-US" baseline="0" dirty="0"/>
              <a:t> (Margot Note).</a:t>
            </a:r>
            <a:endParaRPr lang="en-US" dirty="0"/>
          </a:p>
          <a:p>
            <a:pPr fontAlgn="base"/>
            <a:r>
              <a:rPr lang="en-US" b="1" dirty="0"/>
              <a:t>“Embedded or Linked</a:t>
            </a:r>
          </a:p>
          <a:p>
            <a:pPr fontAlgn="base"/>
            <a:r>
              <a:rPr lang="en-US" dirty="0"/>
              <a:t>Metadata can be embedded in digital images or stored separately. Embedding metadata within the image it describes ensures the metadata will not be lost, obviates problems of linking between data and metadata, and helps ensure that the metadata and image will be updated together. Storing metadata separately can simplify the management of the metadata itself and facilitate search and retrieval. Metadata is usually stored in a database system and linked to the items described,”</a:t>
            </a:r>
            <a:r>
              <a:rPr lang="en-US" baseline="0" dirty="0"/>
              <a:t> (Margot Note).</a:t>
            </a:r>
            <a:endParaRPr lang="en-US" dirty="0"/>
          </a:p>
          <a:p>
            <a:pPr fontAlgn="base"/>
            <a:r>
              <a:rPr lang="en-US" b="1" dirty="0"/>
              <a:t>“Useful, Not Exhaustive</a:t>
            </a:r>
          </a:p>
          <a:p>
            <a:pPr fontAlgn="base"/>
            <a:r>
              <a:rPr lang="en-US" dirty="0"/>
              <a:t>The biggest challenge is balancing the ideal scenario of comprehensive description with the more practical scenario of “good enough” description. Factors influencing this equation are the limited resources available for digitization regarding staff, time, and funding, (Margot Note).</a:t>
            </a:r>
          </a:p>
          <a:p>
            <a:pPr fontAlgn="base"/>
            <a:r>
              <a:rPr lang="en-US" dirty="0"/>
              <a:t>In my experience, cataloging and indexing can account for nearly a third of the overall costs of projects. These costs present considerable challenges to the economics of traditional library cataloging, which creates metadata records characterized by precision, detail, and professional intervention. This high price is impractical in the context of the growth of networked resources—and less expensive alternatives are needed.</a:t>
            </a:r>
          </a:p>
          <a:p>
            <a:pPr fontAlgn="base"/>
            <a:r>
              <a:rPr lang="en-US" dirty="0"/>
              <a:t>Metadata creation requires both organizational and subject expertise to describe images effectively. Organizational expertise refers to the ability to apply the correct structure, syntax, and use of metadata elements, while subject expertise refers to the ability to generate a meaningful description of the material for users. High-quality metadata utilizing both expertise types is an integral part of effective searching, retrieval, use, and preservation of digital resources,”</a:t>
            </a:r>
            <a:r>
              <a:rPr lang="en-US" baseline="0" dirty="0"/>
              <a:t> </a:t>
            </a:r>
            <a:r>
              <a:rPr lang="en-US" dirty="0"/>
              <a:t>(Margot Note). </a:t>
            </a:r>
          </a:p>
          <a:p>
            <a:endParaRPr lang="en-US" dirty="0"/>
          </a:p>
        </p:txBody>
      </p:sp>
      <p:sp>
        <p:nvSpPr>
          <p:cNvPr id="4" name="Slide Number Placeholder 3"/>
          <p:cNvSpPr>
            <a:spLocks noGrp="1"/>
          </p:cNvSpPr>
          <p:nvPr>
            <p:ph type="sldNum" sz="quarter" idx="10"/>
          </p:nvPr>
        </p:nvSpPr>
        <p:spPr/>
        <p:txBody>
          <a:bodyPr/>
          <a:lstStyle/>
          <a:p>
            <a:fld id="{542E0F2D-D3F0-44CC-88EF-7E2011154DE5}"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a:solidFill>
                  <a:schemeClr val="tx1"/>
                </a:solidFill>
                <a:latin typeface="+mn-lt"/>
                <a:ea typeface="+mn-ea"/>
                <a:cs typeface="+mn-cs"/>
              </a:rPr>
              <a:t>“Archivists and records managers have always been metadata experts. Archivists create finding aids, file lists, inventories, registers, catalog records, calendars of correspondence, published repository guides, and file plans. Records managers also capture metadata about their </a:t>
            </a:r>
            <a:r>
              <a:rPr lang="en-US" sz="1200" b="0" i="0" kern="1200" dirty="0" err="1">
                <a:solidFill>
                  <a:schemeClr val="tx1"/>
                </a:solidFill>
                <a:latin typeface="+mn-lt"/>
                <a:ea typeface="+mn-ea"/>
                <a:cs typeface="+mn-cs"/>
              </a:rPr>
              <a:t>organisation's</a:t>
            </a:r>
            <a:r>
              <a:rPr lang="en-US" sz="1200" b="0" i="0" kern="1200" dirty="0">
                <a:solidFill>
                  <a:schemeClr val="tx1"/>
                </a:solidFill>
                <a:latin typeface="+mn-lt"/>
                <a:ea typeface="+mn-ea"/>
                <a:cs typeface="+mn-cs"/>
              </a:rPr>
              <a:t> records in their records systems and related tools.</a:t>
            </a:r>
          </a:p>
          <a:p>
            <a:r>
              <a:rPr lang="en-US" sz="1200" b="0" i="0" kern="1200" dirty="0">
                <a:solidFill>
                  <a:schemeClr val="tx1"/>
                </a:solidFill>
                <a:latin typeface="+mn-lt"/>
                <a:ea typeface="+mn-ea"/>
                <a:cs typeface="+mn-cs"/>
              </a:rPr>
              <a:t>All of these products of description contain recordkeeping metadata - descriptive information about the content, context and form of records.</a:t>
            </a:r>
          </a:p>
          <a:p>
            <a:r>
              <a:rPr lang="en-US" sz="1200" b="0" i="0" kern="1200" dirty="0">
                <a:solidFill>
                  <a:schemeClr val="tx1"/>
                </a:solidFill>
                <a:latin typeface="+mn-lt"/>
                <a:ea typeface="+mn-ea"/>
                <a:cs typeface="+mn-cs"/>
              </a:rPr>
              <a:t>This type of metadata has long been used by researchers to identify, locate and interpret records. Although archivists and record managers have always been in the business of metadata, only recently have they begun to work together to develop standards and tools that ensure the appropriate metadata is captured and maintained across time and domain.</a:t>
            </a:r>
          </a:p>
          <a:p>
            <a:r>
              <a:rPr lang="en-US" sz="1200" b="0" i="0" kern="1200" dirty="0">
                <a:solidFill>
                  <a:schemeClr val="tx1"/>
                </a:solidFill>
                <a:latin typeface="+mn-lt"/>
                <a:ea typeface="+mn-ea"/>
                <a:cs typeface="+mn-cs"/>
              </a:rPr>
              <a:t>The purpose of this installment is to provide an introduction to archival metadata and its potential in supporting the preservation and reuse of digital data and information. It will then explain some of the ways in which archival metadata may be able to support preservation requirements, highlight a number of key initiatives, and review prospects for the future,”</a:t>
            </a:r>
            <a:r>
              <a:rPr lang="en-US" sz="1200" b="0" i="0" kern="1200" baseline="0" dirty="0">
                <a:solidFill>
                  <a:schemeClr val="tx1"/>
                </a:solidFill>
                <a:latin typeface="+mn-lt"/>
                <a:ea typeface="+mn-ea"/>
                <a:cs typeface="+mn-cs"/>
              </a:rPr>
              <a:t> </a:t>
            </a:r>
            <a:r>
              <a:rPr lang="en-US" dirty="0"/>
              <a:t>Van </a:t>
            </a:r>
            <a:r>
              <a:rPr lang="en-US" dirty="0" err="1"/>
              <a:t>Ballegooie</a:t>
            </a:r>
            <a:r>
              <a:rPr lang="en-US" dirty="0"/>
              <a:t>, Marlene, and Wendy Duff. </a:t>
            </a:r>
          </a:p>
        </p:txBody>
      </p:sp>
      <p:sp>
        <p:nvSpPr>
          <p:cNvPr id="4" name="Slide Number Placeholder 3"/>
          <p:cNvSpPr>
            <a:spLocks noGrp="1"/>
          </p:cNvSpPr>
          <p:nvPr>
            <p:ph type="sldNum" sz="quarter" idx="10"/>
          </p:nvPr>
        </p:nvSpPr>
        <p:spPr/>
        <p:txBody>
          <a:bodyPr/>
          <a:lstStyle/>
          <a:p>
            <a:fld id="{542E0F2D-D3F0-44CC-88EF-7E2011154DE5}"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dirty="0">
                <a:solidFill>
                  <a:schemeClr val="tx1"/>
                </a:solidFill>
                <a:latin typeface="+mn-lt"/>
                <a:ea typeface="+mn-ea"/>
                <a:cs typeface="+mn-cs"/>
                <a:hlinkClick r:id="rId3"/>
              </a:rPr>
              <a:t>“BIBFRAME (Bibliographic Framework Initiative)</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Linked data model, vocabulary, and tools for expressing bibliographic data</a:t>
            </a:r>
          </a:p>
          <a:p>
            <a:r>
              <a:rPr lang="en-US" sz="1200" b="0" i="0" u="none" strike="noStrike" kern="1200" dirty="0">
                <a:solidFill>
                  <a:schemeClr val="tx1"/>
                </a:solidFill>
                <a:latin typeface="+mn-lt"/>
                <a:ea typeface="+mn-ea"/>
                <a:cs typeface="+mn-cs"/>
                <a:hlinkClick r:id="rId4"/>
              </a:rPr>
              <a:t>EAD (Encoded Archival Description)</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XML markup designed for encoding archival finding aids</a:t>
            </a:r>
          </a:p>
          <a:p>
            <a:r>
              <a:rPr lang="en-US" sz="1200" b="0" i="0" u="none" strike="noStrike" kern="1200" dirty="0">
                <a:solidFill>
                  <a:schemeClr val="tx1"/>
                </a:solidFill>
                <a:latin typeface="+mn-lt"/>
                <a:ea typeface="+mn-ea"/>
                <a:cs typeface="+mn-cs"/>
                <a:hlinkClick r:id="rId5"/>
              </a:rPr>
              <a:t>Extended Date/Time Format (EDTF)</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Comprehensive date/time definition for the bibliographic community</a:t>
            </a:r>
          </a:p>
          <a:p>
            <a:r>
              <a:rPr lang="en-US" sz="1200" b="0" i="0" u="none" strike="noStrike" kern="1200" dirty="0">
                <a:solidFill>
                  <a:schemeClr val="tx1"/>
                </a:solidFill>
                <a:latin typeface="+mn-lt"/>
                <a:ea typeface="+mn-ea"/>
                <a:cs typeface="+mn-cs"/>
                <a:hlinkClick r:id="rId6"/>
              </a:rPr>
              <a:t>MADS (Metadata Authority Description Standard)</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XML markup for authority data from MARC 21 records and original authority data</a:t>
            </a:r>
          </a:p>
          <a:p>
            <a:r>
              <a:rPr lang="en-US" sz="1200" b="0" i="0" u="none" strike="noStrike" kern="1200" dirty="0">
                <a:solidFill>
                  <a:schemeClr val="tx1"/>
                </a:solidFill>
                <a:latin typeface="+mn-lt"/>
                <a:ea typeface="+mn-ea"/>
                <a:cs typeface="+mn-cs"/>
                <a:hlinkClick r:id="rId7"/>
              </a:rPr>
              <a:t>MARC 21 formats</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Representation and communication of descriptive metadata about library items</a:t>
            </a:r>
          </a:p>
          <a:p>
            <a:r>
              <a:rPr lang="en-US" sz="1200" b="0" i="0" u="none" strike="noStrike" kern="1200" dirty="0">
                <a:solidFill>
                  <a:schemeClr val="tx1"/>
                </a:solidFill>
                <a:latin typeface="+mn-lt"/>
                <a:ea typeface="+mn-ea"/>
                <a:cs typeface="+mn-cs"/>
                <a:hlinkClick r:id="rId8"/>
              </a:rPr>
              <a:t>MARCXML</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XML representation of MARC 21 data</a:t>
            </a:r>
          </a:p>
          <a:p>
            <a:r>
              <a:rPr lang="en-US" sz="1200" b="0" i="0" u="none" strike="noStrike" kern="1200" dirty="0">
                <a:solidFill>
                  <a:schemeClr val="tx1"/>
                </a:solidFill>
                <a:latin typeface="+mn-lt"/>
                <a:ea typeface="+mn-ea"/>
                <a:cs typeface="+mn-cs"/>
                <a:hlinkClick r:id="rId9"/>
              </a:rPr>
              <a:t>MODS (Metadata Object Description Standard)</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XML markup for metadata from existing MARC 21 records and original resource description</a:t>
            </a:r>
          </a:p>
          <a:p>
            <a:r>
              <a:rPr lang="en-US" sz="1200" b="0" i="0" u="none" strike="noStrike" kern="1200" dirty="0">
                <a:solidFill>
                  <a:schemeClr val="tx1"/>
                </a:solidFill>
                <a:latin typeface="+mn-lt"/>
                <a:ea typeface="+mn-ea"/>
                <a:cs typeface="+mn-cs"/>
                <a:hlinkClick r:id="rId10"/>
              </a:rPr>
              <a:t>VRA Core</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XML schema and data format description of visual culture and images that document them,”  </a:t>
            </a:r>
          </a:p>
          <a:p>
            <a:r>
              <a:rPr lang="en-US" dirty="0"/>
              <a:t>“Standards  :  Librarians and Archivists  :  Library of Congress.” </a:t>
            </a:r>
            <a:endParaRPr lang="en-US" sz="1200" b="0" i="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42E0F2D-D3F0-44CC-88EF-7E2011154DE5}"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dirty="0">
                <a:solidFill>
                  <a:schemeClr val="tx1"/>
                </a:solidFill>
                <a:latin typeface="+mn-lt"/>
                <a:ea typeface="+mn-ea"/>
                <a:cs typeface="+mn-cs"/>
                <a:hlinkClick r:id="rId3"/>
              </a:rPr>
              <a:t>“ALTO</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Technical metadata for Optical Character Recognition (OCR)</a:t>
            </a:r>
          </a:p>
          <a:p>
            <a:r>
              <a:rPr lang="en-US" sz="1200" b="0" i="0" u="none" strike="noStrike" kern="1200" dirty="0" err="1">
                <a:solidFill>
                  <a:schemeClr val="tx1"/>
                </a:solidFill>
                <a:latin typeface="+mn-lt"/>
                <a:ea typeface="+mn-ea"/>
                <a:cs typeface="+mn-cs"/>
                <a:hlinkClick r:id="rId4"/>
              </a:rPr>
              <a:t>AudioMD</a:t>
            </a:r>
            <a:r>
              <a:rPr lang="en-US" sz="1200" b="0" i="0" u="none" strike="noStrike" kern="1200" dirty="0">
                <a:solidFill>
                  <a:schemeClr val="tx1"/>
                </a:solidFill>
                <a:latin typeface="+mn-lt"/>
                <a:ea typeface="+mn-ea"/>
                <a:cs typeface="+mn-cs"/>
                <a:hlinkClick r:id="rId4"/>
              </a:rPr>
              <a:t> and </a:t>
            </a:r>
            <a:r>
              <a:rPr lang="en-US" sz="1200" b="0" i="0" u="none" strike="noStrike" kern="1200" dirty="0" err="1">
                <a:solidFill>
                  <a:schemeClr val="tx1"/>
                </a:solidFill>
                <a:latin typeface="+mn-lt"/>
                <a:ea typeface="+mn-ea"/>
                <a:cs typeface="+mn-cs"/>
                <a:hlinkClick r:id="rId4"/>
              </a:rPr>
              <a:t>VideoMD</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XML schemas for technical metadata on audio- and video-based digital objects</a:t>
            </a:r>
          </a:p>
          <a:p>
            <a:r>
              <a:rPr lang="en-US" sz="1200" b="0" i="0" u="none" strike="noStrike" kern="1200" dirty="0">
                <a:solidFill>
                  <a:schemeClr val="tx1"/>
                </a:solidFill>
                <a:latin typeface="+mn-lt"/>
                <a:ea typeface="+mn-ea"/>
                <a:cs typeface="+mn-cs"/>
                <a:hlinkClick r:id="rId5"/>
              </a:rPr>
              <a:t>METS (Metadata Encoding &amp; Transmission Standard)</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Structure for encoding descriptive, administrative, and structural metadata</a:t>
            </a:r>
          </a:p>
          <a:p>
            <a:r>
              <a:rPr lang="en-US" sz="1200" b="0" i="0" u="none" strike="noStrike" kern="1200" dirty="0">
                <a:solidFill>
                  <a:schemeClr val="tx1"/>
                </a:solidFill>
                <a:latin typeface="+mn-lt"/>
                <a:ea typeface="+mn-ea"/>
                <a:cs typeface="+mn-cs"/>
                <a:hlinkClick r:id="rId6"/>
              </a:rPr>
              <a:t>MIX (NISO Metadata for Images in XML)</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XML schema for encoding technical data elements required to manage digital image collections</a:t>
            </a:r>
          </a:p>
          <a:p>
            <a:r>
              <a:rPr lang="en-US" sz="1200" b="0" i="0" u="none" strike="noStrike" kern="1200" dirty="0">
                <a:solidFill>
                  <a:schemeClr val="tx1"/>
                </a:solidFill>
                <a:latin typeface="+mn-lt"/>
                <a:ea typeface="+mn-ea"/>
                <a:cs typeface="+mn-cs"/>
                <a:hlinkClick r:id="rId7"/>
              </a:rPr>
              <a:t>PREMIS (Preservation Metadata)</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Data dictionary and supporting XML schemas for core preservation metadata needed to support the long-term preservation of digital materials.</a:t>
            </a:r>
          </a:p>
          <a:p>
            <a:r>
              <a:rPr lang="en-US" sz="1200" b="0" i="0" u="none" strike="noStrike" kern="1200" dirty="0" err="1">
                <a:solidFill>
                  <a:schemeClr val="tx1"/>
                </a:solidFill>
                <a:latin typeface="+mn-lt"/>
                <a:ea typeface="+mn-ea"/>
                <a:cs typeface="+mn-cs"/>
                <a:hlinkClick r:id="rId8"/>
              </a:rPr>
              <a:t>TextMD</a:t>
            </a:r>
            <a:r>
              <a:rPr lang="en-US" sz="1200" b="0" i="0" u="none" strike="noStrike" kern="1200" dirty="0">
                <a:solidFill>
                  <a:schemeClr val="tx1"/>
                </a:solidFill>
                <a:latin typeface="+mn-lt"/>
                <a:ea typeface="+mn-ea"/>
                <a:cs typeface="+mn-cs"/>
                <a:hlinkClick r:id="rId8"/>
              </a:rPr>
              <a:t> (Technical Metadata for Text)</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XML schema that details technical metadata for text-based digital objects,” </a:t>
            </a:r>
          </a:p>
          <a:p>
            <a:r>
              <a:rPr lang="en-US" dirty="0"/>
              <a:t>“Standards  :  Librarians and Archivists  :  Library of Congress.” </a:t>
            </a:r>
          </a:p>
        </p:txBody>
      </p:sp>
      <p:sp>
        <p:nvSpPr>
          <p:cNvPr id="4" name="Slide Number Placeholder 3"/>
          <p:cNvSpPr>
            <a:spLocks noGrp="1"/>
          </p:cNvSpPr>
          <p:nvPr>
            <p:ph type="sldNum" sz="quarter" idx="10"/>
          </p:nvPr>
        </p:nvSpPr>
        <p:spPr/>
        <p:txBody>
          <a:bodyPr/>
          <a:lstStyle/>
          <a:p>
            <a:fld id="{542E0F2D-D3F0-44CC-88EF-7E2011154DE5}"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sng" kern="1200" dirty="0">
                <a:solidFill>
                  <a:schemeClr val="tx1"/>
                </a:solidFill>
                <a:latin typeface="+mn-lt"/>
                <a:ea typeface="+mn-ea"/>
                <a:cs typeface="+mn-cs"/>
                <a:hlinkClick r:id="rId3"/>
              </a:rPr>
              <a:t>“CQL (Contextual Query Language)</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Formal, user-friendly query language for use between information retrieval systems</a:t>
            </a:r>
          </a:p>
          <a:p>
            <a:r>
              <a:rPr lang="en-US" sz="1200" b="0" i="0" u="none" strike="noStrike" kern="1200" dirty="0">
                <a:solidFill>
                  <a:schemeClr val="tx1"/>
                </a:solidFill>
                <a:latin typeface="+mn-lt"/>
                <a:ea typeface="+mn-ea"/>
                <a:cs typeface="+mn-cs"/>
                <a:hlinkClick r:id="rId4"/>
              </a:rPr>
              <a:t>SRU/SRW (Search and Retrieve URL/Web Service)</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Web services for search and retrieval based on Z39.50 semantics</a:t>
            </a:r>
          </a:p>
          <a:p>
            <a:r>
              <a:rPr lang="en-US" sz="1200" b="0" i="0" u="none" strike="noStrike" kern="1200" dirty="0">
                <a:solidFill>
                  <a:schemeClr val="tx1"/>
                </a:solidFill>
                <a:latin typeface="+mn-lt"/>
                <a:ea typeface="+mn-ea"/>
                <a:cs typeface="+mn-cs"/>
                <a:hlinkClick r:id="rId5"/>
              </a:rPr>
              <a:t>Z39.50</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Supports information retrieval among different information systems,” </a:t>
            </a:r>
          </a:p>
          <a:p>
            <a:r>
              <a:rPr lang="en-US" dirty="0"/>
              <a:t>“Standards  :  Librarians and Archivists  :  Library of Congress.” </a:t>
            </a:r>
          </a:p>
        </p:txBody>
      </p:sp>
      <p:sp>
        <p:nvSpPr>
          <p:cNvPr id="4" name="Slide Number Placeholder 3"/>
          <p:cNvSpPr>
            <a:spLocks noGrp="1"/>
          </p:cNvSpPr>
          <p:nvPr>
            <p:ph type="sldNum" sz="quarter" idx="10"/>
          </p:nvPr>
        </p:nvSpPr>
        <p:spPr/>
        <p:txBody>
          <a:bodyPr/>
          <a:lstStyle/>
          <a:p>
            <a:fld id="{542E0F2D-D3F0-44CC-88EF-7E2011154DE5}"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sng" kern="1200" dirty="0">
                <a:solidFill>
                  <a:schemeClr val="tx1"/>
                </a:solidFill>
                <a:latin typeface="+mn-lt"/>
                <a:ea typeface="+mn-ea"/>
                <a:cs typeface="+mn-cs"/>
                <a:hlinkClick r:id="rId3"/>
              </a:rPr>
              <a:t>“ISO 639-2</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Codes for representing names of languages (Part 2: Alpha-3 code)</a:t>
            </a:r>
          </a:p>
          <a:p>
            <a:r>
              <a:rPr lang="en-US" sz="1200" b="0" i="0" u="none" strike="noStrike" kern="1200" dirty="0">
                <a:solidFill>
                  <a:schemeClr val="tx1"/>
                </a:solidFill>
                <a:latin typeface="+mn-lt"/>
                <a:ea typeface="+mn-ea"/>
                <a:cs typeface="+mn-cs"/>
                <a:hlinkClick r:id="rId4"/>
              </a:rPr>
              <a:t>ISO 639-5</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Codes for representing names of languages (Part 5: Alpha-3 code for language families and groups)</a:t>
            </a:r>
          </a:p>
          <a:p>
            <a:r>
              <a:rPr lang="en-US" sz="1200" b="0" i="0" u="none" strike="noStrike" kern="1200" dirty="0">
                <a:solidFill>
                  <a:schemeClr val="tx1"/>
                </a:solidFill>
                <a:latin typeface="+mn-lt"/>
                <a:ea typeface="+mn-ea"/>
                <a:cs typeface="+mn-cs"/>
                <a:hlinkClick r:id="rId5"/>
              </a:rPr>
              <a:t>ISO/DIS 25577</a:t>
            </a:r>
            <a:br>
              <a:rPr lang="en-US" sz="1200" b="0" i="0" u="none" strike="noStrike" kern="1200" dirty="0">
                <a:solidFill>
                  <a:schemeClr val="tx1"/>
                </a:solidFill>
                <a:latin typeface="+mn-lt"/>
                <a:ea typeface="+mn-ea"/>
                <a:cs typeface="+mn-cs"/>
                <a:hlinkClick r:id="rId5"/>
              </a:rPr>
            </a:br>
            <a:r>
              <a:rPr lang="en-US" sz="1200" b="0" i="0" kern="1200" dirty="0">
                <a:solidFill>
                  <a:schemeClr val="tx1"/>
                </a:solidFill>
                <a:latin typeface="+mn-lt"/>
                <a:ea typeface="+mn-ea"/>
                <a:cs typeface="+mn-cs"/>
              </a:rPr>
              <a:t>Information and documentation (</a:t>
            </a:r>
            <a:r>
              <a:rPr lang="en-US" sz="1200" b="0" i="0" kern="1200" dirty="0" err="1">
                <a:solidFill>
                  <a:schemeClr val="tx1"/>
                </a:solidFill>
                <a:latin typeface="+mn-lt"/>
                <a:ea typeface="+mn-ea"/>
                <a:cs typeface="+mn-cs"/>
              </a:rPr>
              <a:t>MarcXchange</a:t>
            </a:r>
            <a:r>
              <a:rPr lang="en-US" sz="1200" b="0" i="0" kern="1200" dirty="0">
                <a:solidFill>
                  <a:schemeClr val="tx1"/>
                </a:solidFill>
                <a:latin typeface="+mn-lt"/>
                <a:ea typeface="+mn-ea"/>
                <a:cs typeface="+mn-cs"/>
              </a:rPr>
              <a:t>)</a:t>
            </a:r>
          </a:p>
          <a:p>
            <a:r>
              <a:rPr lang="en-US" sz="1200" b="0" i="0" u="none" strike="noStrike" kern="1200" dirty="0">
                <a:solidFill>
                  <a:schemeClr val="tx1"/>
                </a:solidFill>
                <a:latin typeface="+mn-lt"/>
                <a:ea typeface="+mn-ea"/>
                <a:cs typeface="+mn-cs"/>
                <a:hlinkClick r:id="rId6"/>
              </a:rPr>
              <a:t>ISO 20775</a:t>
            </a:r>
            <a:br>
              <a:rPr lang="en-US" sz="1200" b="0" i="0" u="none" strike="noStrike" kern="1200" dirty="0">
                <a:solidFill>
                  <a:schemeClr val="tx1"/>
                </a:solidFill>
                <a:latin typeface="+mn-lt"/>
                <a:ea typeface="+mn-ea"/>
                <a:cs typeface="+mn-cs"/>
                <a:hlinkClick r:id="rId6"/>
              </a:rPr>
            </a:br>
            <a:r>
              <a:rPr lang="en-US" sz="1200" b="0" i="0" kern="1200" dirty="0">
                <a:solidFill>
                  <a:schemeClr val="tx1"/>
                </a:solidFill>
                <a:latin typeface="+mn-lt"/>
                <a:ea typeface="+mn-ea"/>
                <a:cs typeface="+mn-cs"/>
              </a:rPr>
              <a:t>Schema for holdings information,” </a:t>
            </a:r>
          </a:p>
          <a:p>
            <a:r>
              <a:rPr lang="en-US" dirty="0"/>
              <a:t>“Standards  :  Librarians and Archivists  :  Library of Congress.” </a:t>
            </a:r>
          </a:p>
        </p:txBody>
      </p:sp>
      <p:sp>
        <p:nvSpPr>
          <p:cNvPr id="4" name="Slide Number Placeholder 3"/>
          <p:cNvSpPr>
            <a:spLocks noGrp="1"/>
          </p:cNvSpPr>
          <p:nvPr>
            <p:ph type="sldNum" sz="quarter" idx="10"/>
          </p:nvPr>
        </p:nvSpPr>
        <p:spPr/>
        <p:txBody>
          <a:bodyPr/>
          <a:lstStyle/>
          <a:p>
            <a:fld id="{542E0F2D-D3F0-44CC-88EF-7E2011154DE5}"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pPr fontAlgn="t"/>
            <a:r>
              <a:rPr lang="en-US" sz="1200" b="1" i="0" kern="1200" dirty="0">
                <a:solidFill>
                  <a:schemeClr val="tx1"/>
                </a:solidFill>
                <a:latin typeface="+mn-lt"/>
                <a:ea typeface="+mn-ea"/>
                <a:cs typeface="+mn-cs"/>
              </a:rPr>
              <a:t>“What is a metadata standard?</a:t>
            </a:r>
          </a:p>
          <a:p>
            <a:pPr rtl="0" fontAlgn="t"/>
            <a:r>
              <a:rPr lang="en-US" sz="1200" b="0" i="0" kern="1200" dirty="0">
                <a:solidFill>
                  <a:schemeClr val="tx1"/>
                </a:solidFill>
                <a:latin typeface="+mn-lt"/>
                <a:ea typeface="+mn-ea"/>
                <a:cs typeface="+mn-cs"/>
              </a:rPr>
              <a:t>A metadata standard is a high level document which establishes a common way of structuring and understanding data, and includes principles and implementation issues for utilizing the standard. </a:t>
            </a:r>
          </a:p>
          <a:p>
            <a:pPr rtl="0" fontAlgn="t"/>
            <a:r>
              <a:rPr lang="en-US" sz="1200" b="0" i="0" kern="1200" dirty="0">
                <a:solidFill>
                  <a:schemeClr val="tx1"/>
                </a:solidFill>
                <a:latin typeface="+mn-lt"/>
                <a:ea typeface="+mn-ea"/>
                <a:cs typeface="+mn-cs"/>
              </a:rPr>
              <a:t>Metadata can be organized into four general types. Metadata element sets or schema, sometimes called data structure standards, are the categories of data that make up a record or other information object. Controlled vocabularies and name authorities, sometimes called data value standards, are lists of standardized terms and names used to create metadata (see our guide on </a:t>
            </a:r>
            <a:r>
              <a:rPr lang="en-US" sz="1200" b="0" i="0" u="none" strike="noStrike" kern="1200" dirty="0">
                <a:solidFill>
                  <a:schemeClr val="tx1"/>
                </a:solidFill>
                <a:latin typeface="+mn-lt"/>
                <a:ea typeface="+mn-ea"/>
                <a:cs typeface="+mn-cs"/>
                <a:hlinkClick r:id="rId3"/>
              </a:rPr>
              <a:t>Taxonomies and Controlled Vocabularies</a:t>
            </a:r>
            <a:r>
              <a:rPr lang="en-US" sz="1200" b="0" i="0" kern="1200" dirty="0">
                <a:solidFill>
                  <a:schemeClr val="tx1"/>
                </a:solidFill>
                <a:latin typeface="+mn-lt"/>
                <a:ea typeface="+mn-ea"/>
                <a:cs typeface="+mn-cs"/>
              </a:rPr>
              <a:t> for more information). Data content standards</a:t>
            </a:r>
            <a:r>
              <a:rPr lang="en-US" sz="1200" b="1" i="0" kern="1200" dirty="0">
                <a:solidFill>
                  <a:schemeClr val="tx1"/>
                </a:solidFill>
                <a:latin typeface="+mn-lt"/>
                <a:ea typeface="+mn-ea"/>
                <a:cs typeface="+mn-cs"/>
              </a:rPr>
              <a:t> </a:t>
            </a:r>
            <a:r>
              <a:rPr lang="en-US" sz="1200" b="0" i="0" kern="1200" dirty="0">
                <a:solidFill>
                  <a:schemeClr val="tx1"/>
                </a:solidFill>
                <a:latin typeface="+mn-lt"/>
                <a:ea typeface="+mn-ea"/>
                <a:cs typeface="+mn-cs"/>
              </a:rPr>
              <a:t>are guidelines for inputting data into metadata elements. Data exchange standards are specifications for encoding data </a:t>
            </a:r>
          </a:p>
          <a:p>
            <a:pPr fontAlgn="t"/>
            <a:r>
              <a:rPr lang="en-US" sz="1200" b="0" i="0" kern="1200" dirty="0">
                <a:solidFill>
                  <a:schemeClr val="tx1"/>
                </a:solidFill>
                <a:latin typeface="+mn-lt"/>
                <a:ea typeface="+mn-ea"/>
                <a:cs typeface="+mn-cs"/>
              </a:rPr>
              <a:t>There are many metadata standards purposed for specific disciplines. The following resources may assist in locating a standard suitable for your project.</a:t>
            </a:r>
          </a:p>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latin typeface="+mn-lt"/>
                <a:ea typeface="+mn-ea"/>
                <a:cs typeface="+mn-cs"/>
                <a:hlinkClick r:id="rId4"/>
              </a:rPr>
              <a:t>RDA Metadata Standards Directory</a:t>
            </a:r>
            <a:r>
              <a:rPr lang="en-US" sz="1200" b="0" i="0" kern="1200" dirty="0">
                <a:solidFill>
                  <a:schemeClr val="tx1"/>
                </a:solidFill>
                <a:latin typeface="+mn-lt"/>
                <a:ea typeface="+mn-ea"/>
                <a:cs typeface="+mn-cs"/>
              </a:rPr>
              <a:t> lists hundreds of standards, extensions, tools, and use cases. The directory can be browsed by discipline and subject area,</a:t>
            </a:r>
            <a:r>
              <a:rPr lang="en-US" dirty="0"/>
              <a:t> “Metadata &amp; Discovery @ Pitt: Metadata Standards.” </a:t>
            </a:r>
          </a:p>
          <a:p>
            <a:pPr fontAlgn="t"/>
            <a:endParaRPr lang="en-US" sz="1200" b="0" i="0" kern="1200" dirty="0">
              <a:solidFill>
                <a:schemeClr val="tx1"/>
              </a:solidFill>
              <a:latin typeface="+mn-lt"/>
              <a:ea typeface="+mn-ea"/>
              <a:cs typeface="+mn-cs"/>
            </a:endParaRPr>
          </a:p>
          <a:p>
            <a:pPr fontAlgn="t"/>
            <a:r>
              <a:rPr lang="en-US" sz="1200" b="0" i="0" u="none" strike="noStrike" kern="1200" dirty="0">
                <a:solidFill>
                  <a:schemeClr val="tx1"/>
                </a:solidFill>
                <a:latin typeface="+mn-lt"/>
                <a:ea typeface="+mn-ea"/>
                <a:cs typeface="+mn-cs"/>
                <a:hlinkClick r:id="rId5"/>
              </a:rPr>
              <a:t>Seeing Standards: A Visualization of the Metadata Universe</a:t>
            </a:r>
            <a:r>
              <a:rPr lang="en-US" sz="1200" b="0" i="0" kern="1200" dirty="0">
                <a:solidFill>
                  <a:schemeClr val="tx1"/>
                </a:solidFill>
                <a:latin typeface="+mn-lt"/>
                <a:ea typeface="+mn-ea"/>
                <a:cs typeface="+mn-cs"/>
              </a:rPr>
              <a:t> provides a visualization of relationships between over 100 metadata standards used by cultural heritage organizations (libraries, museums, archives, galleries, etc.) The glossary provides links and brief descriptions for each of the standards represented.</a:t>
            </a:r>
          </a:p>
          <a:p>
            <a:pPr fontAlgn="t"/>
            <a:r>
              <a:rPr lang="en-US" sz="1200" b="0" i="0" u="none" strike="noStrike" kern="1200" dirty="0">
                <a:solidFill>
                  <a:schemeClr val="tx1"/>
                </a:solidFill>
                <a:latin typeface="+mn-lt"/>
                <a:ea typeface="+mn-ea"/>
                <a:cs typeface="+mn-cs"/>
                <a:hlinkClick r:id="rId6"/>
              </a:rPr>
              <a:t>Digital </a:t>
            </a:r>
            <a:r>
              <a:rPr lang="en-US" sz="1200" b="0" i="0" u="none" strike="noStrike" kern="1200" dirty="0" err="1">
                <a:solidFill>
                  <a:schemeClr val="tx1"/>
                </a:solidFill>
                <a:latin typeface="+mn-lt"/>
                <a:ea typeface="+mn-ea"/>
                <a:cs typeface="+mn-cs"/>
                <a:hlinkClick r:id="rId6"/>
              </a:rPr>
              <a:t>Curation</a:t>
            </a:r>
            <a:r>
              <a:rPr lang="en-US" sz="1200" b="0" i="0" u="none" strike="noStrike" kern="1200" dirty="0">
                <a:solidFill>
                  <a:schemeClr val="tx1"/>
                </a:solidFill>
                <a:latin typeface="+mn-lt"/>
                <a:ea typeface="+mn-ea"/>
                <a:cs typeface="+mn-cs"/>
                <a:hlinkClick r:id="rId6"/>
              </a:rPr>
              <a:t> Centre's Disciplinary Metadata</a:t>
            </a:r>
            <a:r>
              <a:rPr lang="en-US" sz="1200" b="0" i="0" kern="1200" dirty="0">
                <a:solidFill>
                  <a:schemeClr val="tx1"/>
                </a:solidFill>
                <a:latin typeface="+mn-lt"/>
                <a:ea typeface="+mn-ea"/>
                <a:cs typeface="+mn-cs"/>
              </a:rPr>
              <a:t> links to information about these disciplinary metadata standards, including profiles, tools to implement the standards, and use cases of data repositories currently implementing them.</a:t>
            </a:r>
          </a:p>
          <a:p>
            <a:pPr marL="0" marR="0" indent="0" algn="l" defTabSz="914400" rtl="0" eaLnBrk="1" fontAlgn="t" latinLnBrk="0" hangingPunct="1">
              <a:lnSpc>
                <a:spcPct val="100000"/>
              </a:lnSpc>
              <a:spcBef>
                <a:spcPts val="0"/>
              </a:spcBef>
              <a:spcAft>
                <a:spcPts val="0"/>
              </a:spcAft>
              <a:buClrTx/>
              <a:buSzTx/>
              <a:buFontTx/>
              <a:buNone/>
              <a:tabLst/>
              <a:defRPr/>
            </a:pPr>
            <a:r>
              <a:rPr lang="en-US" sz="1200" b="0" i="0" kern="1200" dirty="0">
                <a:solidFill>
                  <a:schemeClr val="tx1"/>
                </a:solidFill>
                <a:latin typeface="+mn-lt"/>
                <a:ea typeface="+mn-ea"/>
                <a:cs typeface="+mn-cs"/>
              </a:rPr>
              <a:t>This page is not intended to be an exhaustive list. Some common standards are presented below, listed by discipline. To find the right standards for your projects, </a:t>
            </a:r>
            <a:r>
              <a:rPr lang="en-US" sz="1200" b="0" i="0" u="none" strike="noStrike" kern="1200" dirty="0">
                <a:solidFill>
                  <a:schemeClr val="tx1"/>
                </a:solidFill>
                <a:latin typeface="+mn-lt"/>
                <a:ea typeface="+mn-ea"/>
                <a:cs typeface="+mn-cs"/>
                <a:hlinkClick r:id="rId7"/>
              </a:rPr>
              <a:t>contact us</a:t>
            </a:r>
            <a:r>
              <a:rPr lang="en-US" sz="1200" b="0" i="0" u="none" strike="noStrike" kern="1200" dirty="0">
                <a:solidFill>
                  <a:schemeClr val="tx1"/>
                </a:solidFill>
                <a:latin typeface="+mn-lt"/>
                <a:ea typeface="+mn-ea"/>
                <a:cs typeface="+mn-cs"/>
              </a:rPr>
              <a:t>,</a:t>
            </a:r>
            <a:r>
              <a:rPr lang="en-US" dirty="0"/>
              <a:t> “Metadata &amp; Discovery @ Pitt: Metadata Standards.” </a:t>
            </a:r>
          </a:p>
          <a:p>
            <a:pPr fontAlgn="t"/>
            <a:endParaRPr lang="en-US" sz="1200" b="0" i="0" kern="1200" dirty="0">
              <a:solidFill>
                <a:schemeClr val="tx1"/>
              </a:solidFill>
              <a:latin typeface="+mn-lt"/>
              <a:ea typeface="+mn-ea"/>
              <a:cs typeface="+mn-cs"/>
            </a:endParaRPr>
          </a:p>
          <a:p>
            <a:pPr fontAlgn="t"/>
            <a:r>
              <a:rPr lang="en-US" sz="1200" b="1" i="0" kern="1200" dirty="0">
                <a:solidFill>
                  <a:schemeClr val="tx1"/>
                </a:solidFill>
                <a:latin typeface="+mn-lt"/>
                <a:ea typeface="+mn-ea"/>
                <a:cs typeface="+mn-cs"/>
              </a:rPr>
              <a:t>Recommended Metadata Element Sets</a:t>
            </a:r>
          </a:p>
          <a:p>
            <a:pPr fontAlgn="t"/>
            <a:r>
              <a:rPr lang="en-US" sz="1200" b="1" i="0" kern="1200" dirty="0">
                <a:solidFill>
                  <a:schemeClr val="tx1"/>
                </a:solidFill>
                <a:latin typeface="+mn-lt"/>
                <a:ea typeface="+mn-ea"/>
                <a:cs typeface="+mn-cs"/>
              </a:rPr>
              <a:t>General Purpose:</a:t>
            </a:r>
            <a:endParaRPr lang="en-US" sz="1200" b="0" i="0" kern="1200" dirty="0">
              <a:solidFill>
                <a:schemeClr val="tx1"/>
              </a:solidFill>
              <a:latin typeface="+mn-lt"/>
              <a:ea typeface="+mn-ea"/>
              <a:cs typeface="+mn-cs"/>
            </a:endParaRPr>
          </a:p>
          <a:p>
            <a:pPr fontAlgn="t"/>
            <a:r>
              <a:rPr lang="en-US" sz="1200" b="0" i="0" u="none" strike="noStrike" kern="1200" dirty="0" err="1">
                <a:solidFill>
                  <a:schemeClr val="tx1"/>
                </a:solidFill>
                <a:latin typeface="+mn-lt"/>
                <a:ea typeface="+mn-ea"/>
                <a:cs typeface="+mn-cs"/>
                <a:hlinkClick r:id="rId8"/>
              </a:rPr>
              <a:t>DublinCore</a:t>
            </a:r>
            <a:r>
              <a:rPr lang="en-US" sz="1200" b="0" i="0" kern="1200" dirty="0">
                <a:solidFill>
                  <a:schemeClr val="tx1"/>
                </a:solidFill>
                <a:latin typeface="+mn-lt"/>
                <a:ea typeface="+mn-ea"/>
                <a:cs typeface="+mn-cs"/>
              </a:rPr>
              <a:t> (DC) Metadata Element Set is a generic set of 15 properties for describing a wide range of resources.</a:t>
            </a:r>
          </a:p>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latin typeface="+mn-lt"/>
                <a:ea typeface="+mn-ea"/>
                <a:cs typeface="+mn-cs"/>
                <a:hlinkClick r:id="rId9"/>
              </a:rPr>
              <a:t>Metadata Object Description Schema</a:t>
            </a:r>
            <a:r>
              <a:rPr lang="en-US" sz="1200" b="0" i="0" kern="1200" dirty="0">
                <a:solidFill>
                  <a:schemeClr val="tx1"/>
                </a:solidFill>
                <a:latin typeface="+mn-lt"/>
                <a:ea typeface="+mn-ea"/>
                <a:cs typeface="+mn-cs"/>
              </a:rPr>
              <a:t> (MODS) is a descriptive standard used to describe a variety of types of resources; it is maintained by the Library of Congress,</a:t>
            </a:r>
            <a:r>
              <a:rPr lang="en-US" dirty="0"/>
              <a:t> “Metadata &amp; Discovery @ Pitt: Metadata Standards.” </a:t>
            </a:r>
          </a:p>
          <a:p>
            <a:pPr fontAlgn="t"/>
            <a:endParaRPr lang="en-US" sz="1200" b="0" i="0" kern="1200" dirty="0">
              <a:solidFill>
                <a:schemeClr val="tx1"/>
              </a:solidFill>
              <a:latin typeface="+mn-lt"/>
              <a:ea typeface="+mn-ea"/>
              <a:cs typeface="+mn-cs"/>
            </a:endParaRPr>
          </a:p>
          <a:p>
            <a:pPr fontAlgn="t"/>
            <a:r>
              <a:rPr lang="en-US" sz="1200" b="1" i="0" kern="1200" dirty="0">
                <a:solidFill>
                  <a:schemeClr val="tx1"/>
                </a:solidFill>
                <a:latin typeface="+mn-lt"/>
                <a:ea typeface="+mn-ea"/>
                <a:cs typeface="+mn-cs"/>
              </a:rPr>
              <a:t>Sciences: </a:t>
            </a:r>
            <a:endParaRPr lang="en-US" sz="1200" b="0" i="0" kern="1200" dirty="0">
              <a:solidFill>
                <a:schemeClr val="tx1"/>
              </a:solidFill>
              <a:latin typeface="+mn-lt"/>
              <a:ea typeface="+mn-ea"/>
              <a:cs typeface="+mn-cs"/>
            </a:endParaRPr>
          </a:p>
          <a:p>
            <a:pPr fontAlgn="t"/>
            <a:r>
              <a:rPr lang="en-US" sz="1200" b="0" i="0" u="none" strike="noStrike" kern="1200" dirty="0">
                <a:solidFill>
                  <a:schemeClr val="tx1"/>
                </a:solidFill>
                <a:latin typeface="+mn-lt"/>
                <a:ea typeface="+mn-ea"/>
                <a:cs typeface="+mn-cs"/>
                <a:hlinkClick r:id="rId10"/>
              </a:rPr>
              <a:t>Darwin Core</a:t>
            </a:r>
            <a:r>
              <a:rPr lang="en-US" sz="1200" b="0" i="0" kern="1200" dirty="0">
                <a:solidFill>
                  <a:schemeClr val="tx1"/>
                </a:solidFill>
                <a:latin typeface="+mn-lt"/>
                <a:ea typeface="+mn-ea"/>
                <a:cs typeface="+mn-cs"/>
              </a:rPr>
              <a:t> (</a:t>
            </a:r>
            <a:r>
              <a:rPr lang="en-US" sz="1200" b="0" i="0" kern="1200" dirty="0" err="1">
                <a:solidFill>
                  <a:schemeClr val="tx1"/>
                </a:solidFill>
                <a:latin typeface="+mn-lt"/>
                <a:ea typeface="+mn-ea"/>
                <a:cs typeface="+mn-cs"/>
              </a:rPr>
              <a:t>DwC</a:t>
            </a:r>
            <a:r>
              <a:rPr lang="en-US" sz="1200" b="0" i="0" kern="1200" dirty="0">
                <a:solidFill>
                  <a:schemeClr val="tx1"/>
                </a:solidFill>
                <a:latin typeface="+mn-lt"/>
                <a:ea typeface="+mn-ea"/>
                <a:cs typeface="+mn-cs"/>
              </a:rPr>
              <a:t>) is used in the biological sciences to describe collections of biological objects or data and includes a glossary of terms intended to facilitate the sharing of information about biological diversity.</a:t>
            </a:r>
          </a:p>
          <a:p>
            <a:pPr fontAlgn="t"/>
            <a:r>
              <a:rPr lang="en-US" sz="1200" b="0" i="0" u="none" strike="noStrike" kern="1200" dirty="0">
                <a:solidFill>
                  <a:schemeClr val="tx1"/>
                </a:solidFill>
                <a:latin typeface="+mn-lt"/>
                <a:ea typeface="+mn-ea"/>
                <a:cs typeface="+mn-cs"/>
                <a:hlinkClick r:id="rId11"/>
              </a:rPr>
              <a:t>Access to Biological Collection Data</a:t>
            </a:r>
            <a:r>
              <a:rPr lang="en-US" sz="1200" b="0" i="0" kern="1200" dirty="0">
                <a:solidFill>
                  <a:schemeClr val="tx1"/>
                </a:solidFill>
                <a:latin typeface="+mn-lt"/>
                <a:ea typeface="+mn-ea"/>
                <a:cs typeface="+mn-cs"/>
              </a:rPr>
              <a:t> (ABCD) is used in the biological sciences to describe specimens and scientific observations.</a:t>
            </a:r>
          </a:p>
          <a:p>
            <a:pPr fontAlgn="t"/>
            <a:r>
              <a:rPr lang="en-US" sz="1200" b="0" i="0" u="none" strike="noStrike" kern="1200" dirty="0">
                <a:solidFill>
                  <a:schemeClr val="tx1"/>
                </a:solidFill>
                <a:latin typeface="+mn-lt"/>
                <a:ea typeface="+mn-ea"/>
                <a:cs typeface="+mn-cs"/>
                <a:hlinkClick r:id="rId12"/>
              </a:rPr>
              <a:t>Astronomy Visualization Metadata Standard</a:t>
            </a:r>
            <a:r>
              <a:rPr lang="en-US" sz="1200" b="0" i="0" kern="1200" dirty="0">
                <a:solidFill>
                  <a:schemeClr val="tx1"/>
                </a:solidFill>
                <a:latin typeface="+mn-lt"/>
                <a:ea typeface="+mn-ea"/>
                <a:cs typeface="+mn-cs"/>
              </a:rPr>
              <a:t> (AVM)  is used to describe data-derived astronomical images. </a:t>
            </a:r>
          </a:p>
          <a:p>
            <a:pPr fontAlgn="t"/>
            <a:r>
              <a:rPr lang="en-US" sz="1200" b="0" i="0" u="none" strike="noStrike" kern="1200" dirty="0">
                <a:solidFill>
                  <a:schemeClr val="tx1"/>
                </a:solidFill>
                <a:latin typeface="+mn-lt"/>
                <a:ea typeface="+mn-ea"/>
                <a:cs typeface="+mn-cs"/>
                <a:hlinkClick r:id="rId13"/>
              </a:rPr>
              <a:t>Ecological Metadata Language (EML) </a:t>
            </a:r>
            <a:r>
              <a:rPr lang="en-US" sz="1200" b="0" i="0" kern="1200" dirty="0">
                <a:solidFill>
                  <a:schemeClr val="tx1"/>
                </a:solidFill>
                <a:latin typeface="+mn-lt"/>
                <a:ea typeface="+mn-ea"/>
                <a:cs typeface="+mn-cs"/>
              </a:rPr>
              <a:t>is used  to formalize and standardize concepts necessary when describing ecological data.</a:t>
            </a:r>
          </a:p>
          <a:p>
            <a:pPr marL="0" marR="0" indent="0" algn="l" defTabSz="914400" rtl="0" eaLnBrk="1" fontAlgn="t" latinLnBrk="0" hangingPunct="1">
              <a:lnSpc>
                <a:spcPct val="100000"/>
              </a:lnSpc>
              <a:spcBef>
                <a:spcPts val="0"/>
              </a:spcBef>
              <a:spcAft>
                <a:spcPts val="0"/>
              </a:spcAft>
              <a:buClrTx/>
              <a:buSzTx/>
              <a:buFontTx/>
              <a:buNone/>
              <a:tabLst/>
              <a:defRPr/>
            </a:pPr>
            <a:r>
              <a:rPr lang="en-US" sz="1200" b="0" i="0" kern="1200" dirty="0">
                <a:solidFill>
                  <a:schemeClr val="tx1"/>
                </a:solidFill>
                <a:latin typeface="+mn-lt"/>
                <a:ea typeface="+mn-ea"/>
                <a:cs typeface="+mn-cs"/>
              </a:rPr>
              <a:t> </a:t>
            </a:r>
            <a:r>
              <a:rPr lang="en-US" sz="1200" b="0" i="0" u="none" strike="noStrike" kern="1200" dirty="0">
                <a:solidFill>
                  <a:schemeClr val="tx1"/>
                </a:solidFill>
                <a:latin typeface="+mn-lt"/>
                <a:ea typeface="+mn-ea"/>
                <a:cs typeface="+mn-cs"/>
                <a:hlinkClick r:id="rId14"/>
              </a:rPr>
              <a:t>FDGC Federal Geographic Data Committee Standard</a:t>
            </a:r>
            <a:r>
              <a:rPr lang="en-US" sz="1200" b="0" i="0" kern="1200" dirty="0">
                <a:solidFill>
                  <a:schemeClr val="tx1"/>
                </a:solidFill>
                <a:latin typeface="+mn-lt"/>
                <a:ea typeface="+mn-ea"/>
                <a:cs typeface="+mn-cs"/>
              </a:rPr>
              <a:t> is a standard for documenting digital geospatial data; it is especially relevant to researchers in the field of Geographic Information Systems,</a:t>
            </a:r>
            <a:r>
              <a:rPr lang="en-US" dirty="0"/>
              <a:t> “Metadata &amp; Discovery @ Pitt: Metadata Standards.” </a:t>
            </a:r>
          </a:p>
          <a:p>
            <a:pPr rtl="0" fontAlgn="t"/>
            <a:endParaRPr lang="en-US" sz="1200" b="0" i="0" kern="1200" dirty="0">
              <a:solidFill>
                <a:schemeClr val="tx1"/>
              </a:solidFill>
              <a:latin typeface="+mn-lt"/>
              <a:ea typeface="+mn-ea"/>
              <a:cs typeface="+mn-cs"/>
            </a:endParaRPr>
          </a:p>
          <a:p>
            <a:pPr fontAlgn="t"/>
            <a:r>
              <a:rPr lang="en-US" sz="1200" b="1" i="0" kern="1200" dirty="0">
                <a:solidFill>
                  <a:schemeClr val="tx1"/>
                </a:solidFill>
                <a:latin typeface="+mn-lt"/>
                <a:ea typeface="+mn-ea"/>
                <a:cs typeface="+mn-cs"/>
              </a:rPr>
              <a:t>Social and Behavioral Sciences:</a:t>
            </a:r>
            <a:endParaRPr lang="en-US" sz="1200" b="0" i="0" kern="1200" dirty="0">
              <a:solidFill>
                <a:schemeClr val="tx1"/>
              </a:solidFill>
              <a:latin typeface="+mn-lt"/>
              <a:ea typeface="+mn-ea"/>
              <a:cs typeface="+mn-cs"/>
            </a:endParaRPr>
          </a:p>
          <a:p>
            <a:pPr fontAlgn="t"/>
            <a:r>
              <a:rPr lang="en-US" sz="1200" b="0" i="0" u="none" strike="noStrike" kern="1200" dirty="0">
                <a:solidFill>
                  <a:schemeClr val="tx1"/>
                </a:solidFill>
                <a:latin typeface="+mn-lt"/>
                <a:ea typeface="+mn-ea"/>
                <a:cs typeface="+mn-cs"/>
                <a:hlinkClick r:id="rId15"/>
              </a:rPr>
              <a:t>Data Documentation Initiative</a:t>
            </a:r>
            <a:r>
              <a:rPr lang="en-US" sz="1200" b="0" i="0" kern="1200" dirty="0">
                <a:solidFill>
                  <a:schemeClr val="tx1"/>
                </a:solidFill>
                <a:latin typeface="+mn-lt"/>
                <a:ea typeface="+mn-ea"/>
                <a:cs typeface="+mn-cs"/>
              </a:rPr>
              <a:t> (DDI) is a standard for describing observational and survey data in the social, behavioral, economic, and health sciences; also useful for structuring research data documentation.</a:t>
            </a:r>
          </a:p>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kern="1200" dirty="0">
                <a:solidFill>
                  <a:schemeClr val="tx1"/>
                </a:solidFill>
                <a:latin typeface="+mn-lt"/>
                <a:ea typeface="+mn-ea"/>
                <a:cs typeface="+mn-cs"/>
                <a:hlinkClick r:id="rId16"/>
              </a:rPr>
              <a:t>OLAC </a:t>
            </a:r>
            <a:r>
              <a:rPr lang="en-US" sz="1200" b="0" i="0" kern="1200" dirty="0">
                <a:solidFill>
                  <a:schemeClr val="tx1"/>
                </a:solidFill>
                <a:latin typeface="+mn-lt"/>
                <a:ea typeface="+mn-ea"/>
                <a:cs typeface="+mn-cs"/>
              </a:rPr>
              <a:t>is a standard used by the Open Language Archives Community for describing language resources in linguistics research,</a:t>
            </a:r>
            <a:r>
              <a:rPr lang="en-US" dirty="0"/>
              <a:t> “Metadata &amp; Discovery @ Pitt: Metadata Standards.” </a:t>
            </a:r>
          </a:p>
          <a:p>
            <a:pPr fontAlgn="t"/>
            <a:endParaRPr lang="en-US" sz="1200" b="0" i="0" kern="1200" dirty="0">
              <a:solidFill>
                <a:schemeClr val="tx1"/>
              </a:solidFill>
              <a:latin typeface="+mn-lt"/>
              <a:ea typeface="+mn-ea"/>
              <a:cs typeface="+mn-cs"/>
            </a:endParaRPr>
          </a:p>
          <a:p>
            <a:pPr fontAlgn="t"/>
            <a:r>
              <a:rPr lang="en-US" sz="1200" b="1" i="0" kern="1200" dirty="0">
                <a:solidFill>
                  <a:schemeClr val="tx1"/>
                </a:solidFill>
                <a:latin typeface="+mn-lt"/>
                <a:ea typeface="+mn-ea"/>
                <a:cs typeface="+mn-cs"/>
              </a:rPr>
              <a:t>Arts and Humanities:</a:t>
            </a:r>
            <a:endParaRPr lang="en-US" sz="1200" b="0" i="0" kern="1200" dirty="0">
              <a:solidFill>
                <a:schemeClr val="tx1"/>
              </a:solidFill>
              <a:latin typeface="+mn-lt"/>
              <a:ea typeface="+mn-ea"/>
              <a:cs typeface="+mn-cs"/>
            </a:endParaRPr>
          </a:p>
          <a:p>
            <a:pPr fontAlgn="t"/>
            <a:r>
              <a:rPr lang="en-US" sz="1200" b="0" i="0" u="none" strike="noStrike" kern="1200" dirty="0">
                <a:solidFill>
                  <a:schemeClr val="tx1"/>
                </a:solidFill>
                <a:latin typeface="+mn-lt"/>
                <a:ea typeface="+mn-ea"/>
                <a:cs typeface="+mn-cs"/>
                <a:hlinkClick r:id="rId17"/>
              </a:rPr>
              <a:t>Text Encoding Initiative Guidelines</a:t>
            </a:r>
            <a:r>
              <a:rPr lang="en-US" sz="1200" b="0" i="0" kern="1200" dirty="0">
                <a:solidFill>
                  <a:schemeClr val="tx1"/>
                </a:solidFill>
                <a:latin typeface="+mn-lt"/>
                <a:ea typeface="+mn-ea"/>
                <a:cs typeface="+mn-cs"/>
              </a:rPr>
              <a:t> (TEI) is a standard for the representation of texts in digital form, and has been used by researchers in the humanities, social sciences, and linguistics since 1994.</a:t>
            </a:r>
          </a:p>
          <a:p>
            <a:pPr fontAlgn="t"/>
            <a:r>
              <a:rPr lang="en-US" sz="1200" b="0" i="0" u="none" strike="noStrike" kern="1200" dirty="0">
                <a:solidFill>
                  <a:schemeClr val="tx1"/>
                </a:solidFill>
                <a:latin typeface="+mn-lt"/>
                <a:ea typeface="+mn-ea"/>
                <a:cs typeface="+mn-cs"/>
                <a:hlinkClick r:id="rId18"/>
              </a:rPr>
              <a:t>VRA Core</a:t>
            </a:r>
            <a:r>
              <a:rPr lang="en-US" sz="1200" b="0" i="0" kern="1200" dirty="0">
                <a:solidFill>
                  <a:schemeClr val="tx1"/>
                </a:solidFill>
                <a:latin typeface="+mn-lt"/>
                <a:ea typeface="+mn-ea"/>
                <a:cs typeface="+mn-cs"/>
              </a:rPr>
              <a:t> is a standard created by the Visual Resources Association for describing cultural objects, such as images and works of art.</a:t>
            </a:r>
          </a:p>
          <a:p>
            <a:pPr marL="0" marR="0" indent="0" algn="l" defTabSz="914400" rtl="0" eaLnBrk="1" fontAlgn="t" latinLnBrk="0" hangingPunct="1">
              <a:lnSpc>
                <a:spcPct val="100000"/>
              </a:lnSpc>
              <a:spcBef>
                <a:spcPts val="0"/>
              </a:spcBef>
              <a:spcAft>
                <a:spcPts val="0"/>
              </a:spcAft>
              <a:buClrTx/>
              <a:buSzTx/>
              <a:buFontTx/>
              <a:buNone/>
              <a:tabLst/>
              <a:defRPr/>
            </a:pPr>
            <a:r>
              <a:rPr lang="en-US" sz="1200" b="0" i="0" u="none" strike="noStrike" kern="1200" dirty="0" err="1">
                <a:solidFill>
                  <a:schemeClr val="tx1"/>
                </a:solidFill>
                <a:latin typeface="+mn-lt"/>
                <a:ea typeface="+mn-ea"/>
                <a:cs typeface="+mn-cs"/>
                <a:hlinkClick r:id="rId19"/>
              </a:rPr>
              <a:t>PBCore</a:t>
            </a:r>
            <a:r>
              <a:rPr lang="en-US" sz="1200" b="0" i="0" kern="1200" dirty="0">
                <a:solidFill>
                  <a:schemeClr val="tx1"/>
                </a:solidFill>
                <a:latin typeface="+mn-lt"/>
                <a:ea typeface="+mn-ea"/>
                <a:cs typeface="+mn-cs"/>
              </a:rPr>
              <a:t>, also known as the Public Broadcasting Metadata Dictionary, is a standard designed for the description of audiovisual resources in digital and analog formats,</a:t>
            </a:r>
            <a:r>
              <a:rPr lang="en-US" sz="1200" b="0" i="0" kern="1200" baseline="0" dirty="0">
                <a:solidFill>
                  <a:schemeClr val="tx1"/>
                </a:solidFill>
                <a:latin typeface="+mn-lt"/>
                <a:ea typeface="+mn-ea"/>
                <a:cs typeface="+mn-cs"/>
              </a:rPr>
              <a:t> </a:t>
            </a:r>
            <a:r>
              <a:rPr lang="en-US" dirty="0"/>
              <a:t>“Metadata &amp; Discovery @ Pitt: Metadata Standards.” </a:t>
            </a:r>
          </a:p>
          <a:p>
            <a:pPr fontAlgn="t"/>
            <a:endParaRPr lang="en-US" sz="1200" b="0" i="0" kern="1200" dirty="0">
              <a:solidFill>
                <a:schemeClr val="tx1"/>
              </a:solidFill>
              <a:latin typeface="+mn-lt"/>
              <a:ea typeface="+mn-ea"/>
              <a:cs typeface="+mn-cs"/>
            </a:endParaRPr>
          </a:p>
          <a:p>
            <a:pPr fontAlgn="t"/>
            <a:r>
              <a:rPr lang="en-US" sz="1200" b="1" i="0" kern="1200" dirty="0">
                <a:solidFill>
                  <a:schemeClr val="tx1"/>
                </a:solidFill>
                <a:latin typeface="+mn-lt"/>
                <a:ea typeface="+mn-ea"/>
                <a:cs typeface="+mn-cs"/>
              </a:rPr>
              <a:t>Metadata for Research Data</a:t>
            </a:r>
          </a:p>
          <a:p>
            <a:pPr fontAlgn="t"/>
            <a:r>
              <a:rPr lang="en-US" sz="1200" b="0" i="0" kern="1200" dirty="0">
                <a:solidFill>
                  <a:schemeClr val="tx1"/>
                </a:solidFill>
                <a:latin typeface="+mn-lt"/>
                <a:ea typeface="+mn-ea"/>
                <a:cs typeface="+mn-cs"/>
              </a:rPr>
              <a:t>Metadata has value to both the original creator of a data set and other potential users. Complete metadata allows researchers to locate data they created and recall the circumstances and context under which they created and analyzed the data. It allows researchers outside of the original research team to discover, understand and use the data. </a:t>
            </a:r>
          </a:p>
          <a:p>
            <a:pPr fontAlgn="t"/>
            <a:r>
              <a:rPr lang="en-US" sz="1200" b="0" i="0" kern="1200" dirty="0">
                <a:solidFill>
                  <a:schemeClr val="tx1"/>
                </a:solidFill>
                <a:latin typeface="+mn-lt"/>
                <a:ea typeface="+mn-ea"/>
                <a:cs typeface="+mn-cs"/>
              </a:rPr>
              <a:t>The Library's guide on </a:t>
            </a:r>
            <a:r>
              <a:rPr lang="en-US" sz="1200" b="0" i="0" u="none" strike="noStrike" kern="1200" dirty="0">
                <a:solidFill>
                  <a:schemeClr val="tx1"/>
                </a:solidFill>
                <a:latin typeface="+mn-lt"/>
                <a:ea typeface="+mn-ea"/>
                <a:cs typeface="+mn-cs"/>
                <a:hlinkClick r:id="rId20"/>
              </a:rPr>
              <a:t>Research Data Management</a:t>
            </a:r>
            <a:r>
              <a:rPr lang="en-US" sz="1200" b="0" i="0" kern="1200" dirty="0">
                <a:solidFill>
                  <a:schemeClr val="tx1"/>
                </a:solidFill>
                <a:latin typeface="+mn-lt"/>
                <a:ea typeface="+mn-ea"/>
                <a:cs typeface="+mn-cs"/>
              </a:rPr>
              <a:t>, particularly the section </a:t>
            </a:r>
            <a:r>
              <a:rPr lang="en-US" sz="1200" b="0" i="0" u="none" strike="noStrike" kern="1200" dirty="0">
                <a:solidFill>
                  <a:schemeClr val="tx1"/>
                </a:solidFill>
                <a:latin typeface="+mn-lt"/>
                <a:ea typeface="+mn-ea"/>
                <a:cs typeface="+mn-cs"/>
                <a:hlinkClick r:id="rId21"/>
              </a:rPr>
              <a:t>Describing Data</a:t>
            </a:r>
            <a:r>
              <a:rPr lang="en-US" sz="1200" b="0" i="0" kern="1200" dirty="0">
                <a:solidFill>
                  <a:schemeClr val="tx1"/>
                </a:solidFill>
                <a:latin typeface="+mn-lt"/>
                <a:ea typeface="+mn-ea"/>
                <a:cs typeface="+mn-cs"/>
              </a:rPr>
              <a:t>, provides additional support and resources for learning more about metadata and research data. The library has also published the white paper "</a:t>
            </a:r>
            <a:r>
              <a:rPr lang="en-US" sz="1200" b="0" i="0" u="none" strike="noStrike" kern="1200" dirty="0">
                <a:solidFill>
                  <a:schemeClr val="tx1"/>
                </a:solidFill>
                <a:latin typeface="+mn-lt"/>
                <a:ea typeface="+mn-ea"/>
                <a:cs typeface="+mn-cs"/>
                <a:hlinkClick r:id="rId22"/>
              </a:rPr>
              <a:t>Data Sharing with D-</a:t>
            </a:r>
            <a:r>
              <a:rPr lang="en-US" sz="1200" b="0" i="0" u="none" strike="noStrike" kern="1200" dirty="0" err="1">
                <a:solidFill>
                  <a:schemeClr val="tx1"/>
                </a:solidFill>
                <a:latin typeface="+mn-lt"/>
                <a:ea typeface="+mn-ea"/>
                <a:cs typeface="+mn-cs"/>
                <a:hlinkClick r:id="rId22"/>
              </a:rPr>
              <a:t>Scholarship@Pitt</a:t>
            </a:r>
            <a:r>
              <a:rPr lang="en-US" sz="1200" b="0" i="0" kern="1200" dirty="0">
                <a:solidFill>
                  <a:schemeClr val="tx1"/>
                </a:solidFill>
                <a:latin typeface="+mn-lt"/>
                <a:ea typeface="+mn-ea"/>
                <a:cs typeface="+mn-cs"/>
              </a:rPr>
              <a:t>", which provides best practices for depositing data in </a:t>
            </a:r>
            <a:r>
              <a:rPr lang="en-US" sz="1200" b="0" i="0" u="none" strike="noStrike" kern="1200" dirty="0">
                <a:solidFill>
                  <a:schemeClr val="tx1"/>
                </a:solidFill>
                <a:latin typeface="+mn-lt"/>
                <a:ea typeface="+mn-ea"/>
                <a:cs typeface="+mn-cs"/>
                <a:hlinkClick r:id="rId23"/>
              </a:rPr>
              <a:t>D-</a:t>
            </a:r>
            <a:r>
              <a:rPr lang="en-US" sz="1200" b="0" i="0" u="none" strike="noStrike" kern="1200" dirty="0" err="1">
                <a:solidFill>
                  <a:schemeClr val="tx1"/>
                </a:solidFill>
                <a:latin typeface="+mn-lt"/>
                <a:ea typeface="+mn-ea"/>
                <a:cs typeface="+mn-cs"/>
                <a:hlinkClick r:id="rId23"/>
              </a:rPr>
              <a:t>Scholarship@Pitt</a:t>
            </a:r>
            <a:r>
              <a:rPr lang="en-US" sz="1200" b="0" i="0" u="none" strike="noStrike" kern="1200" dirty="0">
                <a:solidFill>
                  <a:schemeClr val="tx1"/>
                </a:solidFill>
                <a:latin typeface="+mn-lt"/>
                <a:ea typeface="+mn-ea"/>
                <a:cs typeface="+mn-cs"/>
              </a:rPr>
              <a:t>,” </a:t>
            </a:r>
            <a:endParaRPr lang="en-US" sz="1200" b="0" i="0" kern="120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a:t>“Metadata &amp; Discovery @ Pitt: Metadata Standards.” </a:t>
            </a:r>
          </a:p>
          <a:p>
            <a:endParaRPr lang="en-US" dirty="0"/>
          </a:p>
        </p:txBody>
      </p:sp>
      <p:sp>
        <p:nvSpPr>
          <p:cNvPr id="4" name="Slide Number Placeholder 3"/>
          <p:cNvSpPr>
            <a:spLocks noGrp="1"/>
          </p:cNvSpPr>
          <p:nvPr>
            <p:ph type="sldNum" sz="quarter" idx="10"/>
          </p:nvPr>
        </p:nvSpPr>
        <p:spPr/>
        <p:txBody>
          <a:bodyPr/>
          <a:lstStyle/>
          <a:p>
            <a:fld id="{542E0F2D-D3F0-44CC-88EF-7E2011154DE5}"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sz="1200" b="1" i="0" kern="1200" dirty="0">
                <a:solidFill>
                  <a:schemeClr val="tx1"/>
                </a:solidFill>
                <a:latin typeface="+mn-lt"/>
                <a:ea typeface="+mn-ea"/>
                <a:cs typeface="+mn-cs"/>
              </a:rPr>
              <a:t>“Digital Collection Metadata Schema</a:t>
            </a:r>
          </a:p>
          <a:p>
            <a:r>
              <a:rPr lang="en-US" sz="1200" b="1" i="0" kern="1200" dirty="0">
                <a:solidFill>
                  <a:schemeClr val="tx1"/>
                </a:solidFill>
                <a:latin typeface="+mn-lt"/>
                <a:ea typeface="+mn-ea"/>
                <a:cs typeface="+mn-cs"/>
              </a:rPr>
              <a:t>What is a metadata schema?</a:t>
            </a:r>
          </a:p>
          <a:p>
            <a:r>
              <a:rPr lang="en-US" sz="1200" b="0" i="0" kern="1200" dirty="0">
                <a:solidFill>
                  <a:schemeClr val="tx1"/>
                </a:solidFill>
                <a:latin typeface="+mn-lt"/>
                <a:ea typeface="+mn-ea"/>
                <a:cs typeface="+mn-cs"/>
              </a:rPr>
              <a:t>A metadata schema (or metadata standard) establishes and defines data elements and the rules for using those elements to describe a resource.</a:t>
            </a:r>
          </a:p>
          <a:p>
            <a:r>
              <a:rPr lang="en-US" sz="1200" b="0" i="0" u="sng" kern="1200" dirty="0">
                <a:solidFill>
                  <a:schemeClr val="tx1"/>
                </a:solidFill>
                <a:latin typeface="+mn-lt"/>
                <a:ea typeface="+mn-ea"/>
                <a:cs typeface="+mn-cs"/>
                <a:hlinkClick r:id="rId3"/>
              </a:rPr>
              <a:t>Dublin Core</a:t>
            </a:r>
            <a:endParaRPr lang="en-US" sz="1200" b="0" i="0" kern="1200" dirty="0">
              <a:solidFill>
                <a:schemeClr val="tx1"/>
              </a:solidFill>
              <a:latin typeface="+mn-lt"/>
              <a:ea typeface="+mn-ea"/>
              <a:cs typeface="+mn-cs"/>
            </a:endParaRPr>
          </a:p>
          <a:p>
            <a:r>
              <a:rPr lang="en-US" sz="1200" b="0" i="0" u="sng" kern="1200" dirty="0">
                <a:solidFill>
                  <a:schemeClr val="tx1"/>
                </a:solidFill>
                <a:latin typeface="+mn-lt"/>
                <a:ea typeface="+mn-ea"/>
                <a:cs typeface="+mn-cs"/>
                <a:hlinkClick r:id="rId4"/>
              </a:rPr>
              <a:t>EAD (Encoded Archival Description)</a:t>
            </a:r>
            <a:r>
              <a:rPr lang="en-US" sz="1200" b="0" i="0" kern="1200" dirty="0">
                <a:solidFill>
                  <a:schemeClr val="tx1"/>
                </a:solidFill>
                <a:latin typeface="+mn-lt"/>
                <a:ea typeface="+mn-ea"/>
                <a:cs typeface="+mn-cs"/>
              </a:rPr>
              <a:t>Encoded Archival Description (EAD) is an XML standard for encoding archival finding aids, maintained by the Technical Subcommittee for Encoded Archival Standards of the Society of American Archivists, in partnership with the Library of Congress.</a:t>
            </a:r>
          </a:p>
          <a:p>
            <a:r>
              <a:rPr lang="en-US" sz="1200" b="0" i="0" u="sng" kern="1200" dirty="0" err="1">
                <a:solidFill>
                  <a:schemeClr val="tx1"/>
                </a:solidFill>
                <a:latin typeface="+mn-lt"/>
                <a:ea typeface="+mn-ea"/>
                <a:cs typeface="+mn-cs"/>
                <a:hlinkClick r:id="rId5"/>
              </a:rPr>
              <a:t>MARC</a:t>
            </a:r>
            <a:r>
              <a:rPr lang="en-US" sz="1200" b="0" i="0" kern="1200" dirty="0" err="1">
                <a:solidFill>
                  <a:schemeClr val="tx1"/>
                </a:solidFill>
                <a:latin typeface="+mn-lt"/>
                <a:ea typeface="+mn-ea"/>
                <a:cs typeface="+mn-cs"/>
              </a:rPr>
              <a:t>The</a:t>
            </a:r>
            <a:r>
              <a:rPr lang="en-US" sz="1200" b="0" i="0" kern="1200" dirty="0">
                <a:solidFill>
                  <a:schemeClr val="tx1"/>
                </a:solidFill>
                <a:latin typeface="+mn-lt"/>
                <a:ea typeface="+mn-ea"/>
                <a:cs typeface="+mn-cs"/>
              </a:rPr>
              <a:t> MARC formats are standards for the representation and communication of bibliographic</a:t>
            </a:r>
            <a:br>
              <a:rPr lang="en-US" sz="1200" b="0" i="0" kern="1200" dirty="0">
                <a:solidFill>
                  <a:schemeClr val="tx1"/>
                </a:solidFill>
                <a:latin typeface="+mn-lt"/>
                <a:ea typeface="+mn-ea"/>
                <a:cs typeface="+mn-cs"/>
              </a:rPr>
            </a:br>
            <a:r>
              <a:rPr lang="en-US" sz="1200" b="0" i="0" kern="1200" dirty="0">
                <a:solidFill>
                  <a:schemeClr val="tx1"/>
                </a:solidFill>
                <a:latin typeface="+mn-lt"/>
                <a:ea typeface="+mn-ea"/>
                <a:cs typeface="+mn-cs"/>
              </a:rPr>
              <a:t>and related information in machine-readable form.</a:t>
            </a:r>
          </a:p>
          <a:p>
            <a:r>
              <a:rPr lang="en-US" sz="1200" b="0" i="0" u="sng" kern="1200" dirty="0">
                <a:solidFill>
                  <a:schemeClr val="tx1"/>
                </a:solidFill>
                <a:latin typeface="+mn-lt"/>
                <a:ea typeface="+mn-ea"/>
                <a:cs typeface="+mn-cs"/>
                <a:hlinkClick r:id="rId6"/>
              </a:rPr>
              <a:t>METS (Metadata Encoding &amp; Transmission Standard)</a:t>
            </a:r>
            <a:r>
              <a:rPr lang="en-US" sz="1200" b="0" i="0" kern="1200" dirty="0">
                <a:solidFill>
                  <a:schemeClr val="tx1"/>
                </a:solidFill>
                <a:latin typeface="+mn-lt"/>
                <a:ea typeface="+mn-ea"/>
                <a:cs typeface="+mn-cs"/>
              </a:rPr>
              <a:t>The METS schema is a standard for encoding descriptive, administrative, and structural metadata regarding objects within a digital library, expressed using the XML schema language of the World Wide Web Consortium. The standard is maintained in the Network Development and MARC Standards Office of the Library of Congress, and is being developed as an initiative of the Digital Library Federation.</a:t>
            </a:r>
          </a:p>
          <a:p>
            <a:r>
              <a:rPr lang="en-US" sz="1200" b="0" i="0" u="sng" kern="1200" dirty="0">
                <a:solidFill>
                  <a:schemeClr val="tx1"/>
                </a:solidFill>
                <a:latin typeface="+mn-lt"/>
                <a:ea typeface="+mn-ea"/>
                <a:cs typeface="+mn-cs"/>
                <a:hlinkClick r:id="rId7"/>
              </a:rPr>
              <a:t>MODS (Metadata Object Description Schema)</a:t>
            </a:r>
            <a:r>
              <a:rPr lang="en-US" sz="1200" b="0" i="0" kern="1200" dirty="0">
                <a:solidFill>
                  <a:schemeClr val="tx1"/>
                </a:solidFill>
                <a:latin typeface="+mn-lt"/>
                <a:ea typeface="+mn-ea"/>
                <a:cs typeface="+mn-cs"/>
              </a:rPr>
              <a:t>This descriptive metadata schema is richer than Dublin Core, and can be used on its own or as a complement to other metadata formats.</a:t>
            </a:r>
          </a:p>
          <a:p>
            <a:r>
              <a:rPr lang="en-US" sz="1200" b="0" i="0" u="sng" kern="1200" dirty="0" err="1">
                <a:solidFill>
                  <a:schemeClr val="tx1"/>
                </a:solidFill>
                <a:latin typeface="+mn-lt"/>
                <a:ea typeface="+mn-ea"/>
                <a:cs typeface="+mn-cs"/>
                <a:hlinkClick r:id="rId8"/>
              </a:rPr>
              <a:t>PBCore</a:t>
            </a:r>
            <a:r>
              <a:rPr lang="en-US" sz="1200" b="0" i="0" kern="1200" dirty="0" err="1">
                <a:solidFill>
                  <a:schemeClr val="tx1"/>
                </a:solidFill>
                <a:latin typeface="+mn-lt"/>
                <a:ea typeface="+mn-ea"/>
                <a:cs typeface="+mn-cs"/>
              </a:rPr>
              <a:t>PBCore</a:t>
            </a:r>
            <a:r>
              <a:rPr lang="en-US" sz="1200" b="0" i="0" kern="1200" dirty="0">
                <a:solidFill>
                  <a:schemeClr val="tx1"/>
                </a:solidFill>
                <a:latin typeface="+mn-lt"/>
                <a:ea typeface="+mn-ea"/>
                <a:cs typeface="+mn-cs"/>
              </a:rPr>
              <a:t> is a cataloging standard for the description of audiovisual content, a data sharing tool, and much more.</a:t>
            </a:r>
          </a:p>
          <a:p>
            <a:r>
              <a:rPr lang="en-US" sz="1200" b="0" i="0" u="sng" kern="1200" dirty="0">
                <a:solidFill>
                  <a:schemeClr val="tx1"/>
                </a:solidFill>
                <a:latin typeface="+mn-lt"/>
                <a:ea typeface="+mn-ea"/>
                <a:cs typeface="+mn-cs"/>
                <a:hlinkClick r:id="rId9"/>
              </a:rPr>
              <a:t>PREMIS (Preservation Metadata Implementation Strategies)</a:t>
            </a:r>
            <a:r>
              <a:rPr lang="en-US" sz="1200" b="0" i="0" kern="1200" dirty="0">
                <a:solidFill>
                  <a:schemeClr val="tx1"/>
                </a:solidFill>
                <a:latin typeface="+mn-lt"/>
                <a:ea typeface="+mn-ea"/>
                <a:cs typeface="+mn-cs"/>
              </a:rPr>
              <a:t>The PREMIS Data Dictionary for Preservation Metadata is the international standard for metadata to support the preservation of digital objects and ensure their long-term usability.</a:t>
            </a:r>
          </a:p>
          <a:p>
            <a:r>
              <a:rPr lang="en-US" sz="1200" b="0" i="0" u="sng" kern="1200" dirty="0">
                <a:solidFill>
                  <a:schemeClr val="tx1"/>
                </a:solidFill>
                <a:latin typeface="+mn-lt"/>
                <a:ea typeface="+mn-ea"/>
                <a:cs typeface="+mn-cs"/>
                <a:hlinkClick r:id="rId10"/>
              </a:rPr>
              <a:t>TEI (Text Encoding Initiative)</a:t>
            </a:r>
            <a:r>
              <a:rPr lang="en-US" sz="1200" b="0" i="0" kern="1200" dirty="0">
                <a:solidFill>
                  <a:schemeClr val="tx1"/>
                </a:solidFill>
                <a:latin typeface="+mn-lt"/>
                <a:ea typeface="+mn-ea"/>
                <a:cs typeface="+mn-cs"/>
              </a:rPr>
              <a:t>The Text Encoding Initiative (TEI) is a consortium which collectively develops and maintains a standard for the representation of texts in digital form.</a:t>
            </a:r>
          </a:p>
          <a:p>
            <a:r>
              <a:rPr lang="en-US" sz="1200" b="0" i="0" u="sng" kern="1200" dirty="0">
                <a:solidFill>
                  <a:schemeClr val="tx1"/>
                </a:solidFill>
                <a:latin typeface="+mn-lt"/>
                <a:ea typeface="+mn-ea"/>
                <a:cs typeface="+mn-cs"/>
                <a:hlinkClick r:id="rId11"/>
              </a:rPr>
              <a:t>VRA </a:t>
            </a:r>
            <a:r>
              <a:rPr lang="en-US" sz="1200" b="0" i="0" u="sng" kern="1200" dirty="0" err="1">
                <a:solidFill>
                  <a:schemeClr val="tx1"/>
                </a:solidFill>
                <a:latin typeface="+mn-lt"/>
                <a:ea typeface="+mn-ea"/>
                <a:cs typeface="+mn-cs"/>
                <a:hlinkClick r:id="rId11"/>
              </a:rPr>
              <a:t>Core</a:t>
            </a:r>
            <a:r>
              <a:rPr lang="en-US" sz="1200" b="0" i="0" kern="1200" dirty="0" err="1">
                <a:solidFill>
                  <a:schemeClr val="tx1"/>
                </a:solidFill>
                <a:latin typeface="+mn-lt"/>
                <a:ea typeface="+mn-ea"/>
                <a:cs typeface="+mn-cs"/>
              </a:rPr>
              <a:t>VRA</a:t>
            </a:r>
            <a:r>
              <a:rPr lang="en-US" sz="1200" b="0" i="0" kern="1200" dirty="0">
                <a:solidFill>
                  <a:schemeClr val="tx1"/>
                </a:solidFill>
                <a:latin typeface="+mn-lt"/>
                <a:ea typeface="+mn-ea"/>
                <a:cs typeface="+mn-cs"/>
              </a:rPr>
              <a:t> Core is a data standard for the description of works of visual culture and the images that document them,” </a:t>
            </a:r>
          </a:p>
          <a:p>
            <a:r>
              <a:rPr lang="en-US" dirty="0"/>
              <a:t>“Digitizing Collections: Metadata Schema.” </a:t>
            </a:r>
          </a:p>
        </p:txBody>
      </p:sp>
      <p:sp>
        <p:nvSpPr>
          <p:cNvPr id="4" name="Slide Number Placeholder 3"/>
          <p:cNvSpPr>
            <a:spLocks noGrp="1"/>
          </p:cNvSpPr>
          <p:nvPr>
            <p:ph type="sldNum" sz="quarter" idx="10"/>
          </p:nvPr>
        </p:nvSpPr>
        <p:spPr/>
        <p:txBody>
          <a:bodyPr/>
          <a:lstStyle/>
          <a:p>
            <a:fld id="{542E0F2D-D3F0-44CC-88EF-7E2011154DE5}"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r>
              <a:rPr lang="en-US" sz="1200" b="0" i="1" kern="1200" dirty="0">
                <a:solidFill>
                  <a:schemeClr val="tx1"/>
                </a:solidFill>
                <a:latin typeface="+mn-lt"/>
                <a:ea typeface="+mn-ea"/>
                <a:cs typeface="+mn-cs"/>
              </a:rPr>
              <a:t>Metadata</a:t>
            </a:r>
            <a:r>
              <a:rPr lang="en-US" sz="1200" b="0" i="0" kern="1200" dirty="0">
                <a:solidFill>
                  <a:schemeClr val="tx1"/>
                </a:solidFill>
                <a:latin typeface="+mn-lt"/>
                <a:ea typeface="+mn-ea"/>
                <a:cs typeface="+mn-cs"/>
              </a:rPr>
              <a:t>, literally “data about data,” is today a widely used, yet frequently underspecified term that is understood in different ways by the diverse professional communities that design, create, describe, preserve, and use information systems and resources. Until the mid-1990s, </a:t>
            </a:r>
            <a:r>
              <a:rPr lang="en-US" sz="1200" b="0" i="1" kern="1200" dirty="0">
                <a:solidFill>
                  <a:schemeClr val="tx1"/>
                </a:solidFill>
                <a:latin typeface="+mn-lt"/>
                <a:ea typeface="+mn-ea"/>
                <a:cs typeface="+mn-cs"/>
              </a:rPr>
              <a:t>metadata</a:t>
            </a:r>
            <a:r>
              <a:rPr lang="en-US" sz="1200" b="0" i="0" kern="1200" dirty="0">
                <a:solidFill>
                  <a:schemeClr val="tx1"/>
                </a:solidFill>
                <a:latin typeface="+mn-lt"/>
                <a:ea typeface="+mn-ea"/>
                <a:cs typeface="+mn-cs"/>
              </a:rPr>
              <a:t> was a term used primarily by communities involved with the management and interoperability of geospatial data and with data management and systems design and maintenance in general. For these communities, the term referred to a suite of industry or disciplinary standards as well as additional internal and external documentation and other data necessary for the identification, representation, interoperability, technical management, performance, and use of data contained in an information system.</a:t>
            </a:r>
          </a:p>
          <a:p>
            <a:r>
              <a:rPr lang="en-US" sz="1200" b="0" i="0" kern="1200" dirty="0">
                <a:solidFill>
                  <a:schemeClr val="tx1"/>
                </a:solidFill>
                <a:latin typeface="+mn-lt"/>
                <a:ea typeface="+mn-ea"/>
                <a:cs typeface="+mn-cs"/>
              </a:rPr>
              <a:t>As a construct, however, metadata has been around for as long as humans have been organizing information, albeit transparently in many cases. Today, we create and interact with it in increasingly digital and overt ways. For more than a century, and particularly since the first developments of national and international descriptive standards, the creation and management of metadata was primarily the responsibility of information professionals engaged in cataloging, classification, and indexing; but as more information resources were created or put on line and networked—especially via the web—by the general public, metadata considerations were no longer solely the province of information professionals. Although metadata is arguably a less familiar term among creators and consumers of networked digital content who are not information professionals per se, those same individuals are increasingly adept at creating, exploiting, and assessing user-contributed metadata such as title, description, and keyword tags for web pages; terms from so-called </a:t>
            </a:r>
            <a:r>
              <a:rPr lang="en-US" sz="1200" b="0" i="0" kern="1200" dirty="0" err="1">
                <a:solidFill>
                  <a:schemeClr val="tx1"/>
                </a:solidFill>
                <a:latin typeface="+mn-lt"/>
                <a:ea typeface="+mn-ea"/>
                <a:cs typeface="+mn-cs"/>
              </a:rPr>
              <a:t>folksonomies</a:t>
            </a:r>
            <a:r>
              <a:rPr lang="en-US" sz="1200" b="0" i="0" kern="1200" dirty="0">
                <a:solidFill>
                  <a:schemeClr val="tx1"/>
                </a:solidFill>
                <a:latin typeface="+mn-lt"/>
                <a:ea typeface="+mn-ea"/>
                <a:cs typeface="+mn-cs"/>
              </a:rPr>
              <a:t>; and social bookmarks. Schoolchildren, college students, and adult learners are taught in information literacy programs to look for metadata such as provenance and date information in order to ascertain the authoritativeness of information they retrieve on line. Others are using tag clouds and tag graphs to visualize the terminology and structures being used in metadata for selective information resources. Thus it has become more important than ever that not only information professionals but also other creators and users of digital content understand the critical roles and potential uses of different types of metadata in ensuring accessible, authoritative, interoperable, scalable, and </a:t>
            </a:r>
            <a:r>
              <a:rPr lang="en-US" sz="1200" b="0" i="0" kern="1200" dirty="0" err="1">
                <a:solidFill>
                  <a:schemeClr val="tx1"/>
                </a:solidFill>
                <a:latin typeface="+mn-lt"/>
                <a:ea typeface="+mn-ea"/>
                <a:cs typeface="+mn-cs"/>
              </a:rPr>
              <a:t>preservable</a:t>
            </a:r>
            <a:r>
              <a:rPr lang="en-US" sz="1200" b="0" i="0" kern="1200" dirty="0">
                <a:solidFill>
                  <a:schemeClr val="tx1"/>
                </a:solidFill>
                <a:latin typeface="+mn-lt"/>
                <a:ea typeface="+mn-ea"/>
                <a:cs typeface="+mn-cs"/>
              </a:rPr>
              <a:t> cultural heritage information and record-keeping systems.</a:t>
            </a:r>
          </a:p>
          <a:p>
            <a:r>
              <a:rPr lang="en-US" sz="1200" b="0" i="0" kern="1200" dirty="0">
                <a:solidFill>
                  <a:schemeClr val="tx1"/>
                </a:solidFill>
                <a:latin typeface="+mn-lt"/>
                <a:ea typeface="+mn-ea"/>
                <a:cs typeface="+mn-cs"/>
              </a:rPr>
              <a:t>Perhaps a more useful, “big picture” way of thinking about metadata is as the sum total of what one can say at a given moment about any </a:t>
            </a:r>
            <a:r>
              <a:rPr lang="en-US" sz="1200" b="0" i="1" kern="1200" dirty="0">
                <a:solidFill>
                  <a:schemeClr val="tx1"/>
                </a:solidFill>
                <a:latin typeface="+mn-lt"/>
                <a:ea typeface="+mn-ea"/>
                <a:cs typeface="+mn-cs"/>
              </a:rPr>
              <a:t>information object</a:t>
            </a:r>
            <a:r>
              <a:rPr lang="en-US" sz="1200" b="0" i="0" kern="1200" dirty="0">
                <a:solidFill>
                  <a:schemeClr val="tx1"/>
                </a:solidFill>
                <a:latin typeface="+mn-lt"/>
                <a:ea typeface="+mn-ea"/>
                <a:cs typeface="+mn-cs"/>
              </a:rPr>
              <a:t> at any level of aggregation.</a:t>
            </a:r>
            <a:r>
              <a:rPr lang="en-US" sz="1200" b="0" i="0" u="none" strike="noStrike" kern="1200" baseline="30000" dirty="0">
                <a:solidFill>
                  <a:schemeClr val="tx1"/>
                </a:solidFill>
                <a:latin typeface="+mn-lt"/>
                <a:ea typeface="+mn-ea"/>
                <a:cs typeface="+mn-cs"/>
                <a:hlinkClick r:id="rId3"/>
              </a:rPr>
              <a:t>1</a:t>
            </a:r>
            <a:r>
              <a:rPr lang="en-US" sz="1200" b="0" i="0" kern="1200" dirty="0">
                <a:solidFill>
                  <a:schemeClr val="tx1"/>
                </a:solidFill>
                <a:latin typeface="+mn-lt"/>
                <a:ea typeface="+mn-ea"/>
                <a:cs typeface="+mn-cs"/>
              </a:rPr>
              <a:t> In this context, an information object is anything that can be addressed and manipulated as a discrete entity by a human being or an information system. The object may be a single item, an aggregate of many items, or an entire database or record-keeping system. Indeed, in any given instance one can expect to find metadata relevant to any information object existing simultaneously at the item, aggregate, and system levels.</a:t>
            </a:r>
          </a:p>
          <a:p>
            <a:r>
              <a:rPr lang="en-US" sz="1200" b="0" i="0" kern="1200" dirty="0">
                <a:solidFill>
                  <a:schemeClr val="tx1"/>
                </a:solidFill>
                <a:latin typeface="+mn-lt"/>
                <a:ea typeface="+mn-ea"/>
                <a:cs typeface="+mn-cs"/>
              </a:rPr>
              <a:t>In general, all information objects, regardless of the physical or intellectual form they take, have three features—content, context, and structure—all of which can and should be reflected through metadata:</a:t>
            </a:r>
          </a:p>
          <a:p>
            <a:r>
              <a:rPr lang="en-US" sz="1200" b="0" i="1" kern="1200" dirty="0">
                <a:solidFill>
                  <a:schemeClr val="tx1"/>
                </a:solidFill>
                <a:latin typeface="+mn-lt"/>
                <a:ea typeface="+mn-ea"/>
                <a:cs typeface="+mn-cs"/>
              </a:rPr>
              <a:t>Content</a:t>
            </a:r>
            <a:r>
              <a:rPr lang="en-US" sz="1200" b="0" i="0" kern="1200" dirty="0">
                <a:solidFill>
                  <a:schemeClr val="tx1"/>
                </a:solidFill>
                <a:latin typeface="+mn-lt"/>
                <a:ea typeface="+mn-ea"/>
                <a:cs typeface="+mn-cs"/>
              </a:rPr>
              <a:t> relates to what the object contains or is about and is </a:t>
            </a:r>
            <a:r>
              <a:rPr lang="en-US" sz="1200" b="0" i="1" kern="1200" dirty="0">
                <a:solidFill>
                  <a:schemeClr val="tx1"/>
                </a:solidFill>
                <a:latin typeface="+mn-lt"/>
                <a:ea typeface="+mn-ea"/>
                <a:cs typeface="+mn-cs"/>
              </a:rPr>
              <a:t>intrinsic</a:t>
            </a:r>
            <a:r>
              <a:rPr lang="en-US" sz="1200" b="0" i="0" kern="1200" dirty="0">
                <a:solidFill>
                  <a:schemeClr val="tx1"/>
                </a:solidFill>
                <a:latin typeface="+mn-lt"/>
                <a:ea typeface="+mn-ea"/>
                <a:cs typeface="+mn-cs"/>
              </a:rPr>
              <a:t> to an information object.</a:t>
            </a:r>
          </a:p>
          <a:p>
            <a:r>
              <a:rPr lang="en-US" sz="1200" b="0" i="1" kern="1200" dirty="0">
                <a:solidFill>
                  <a:schemeClr val="tx1"/>
                </a:solidFill>
                <a:latin typeface="+mn-lt"/>
                <a:ea typeface="+mn-ea"/>
                <a:cs typeface="+mn-cs"/>
              </a:rPr>
              <a:t>Context</a:t>
            </a:r>
            <a:r>
              <a:rPr lang="en-US" sz="1200" b="0" i="0" kern="1200" dirty="0">
                <a:solidFill>
                  <a:schemeClr val="tx1"/>
                </a:solidFill>
                <a:latin typeface="+mn-lt"/>
                <a:ea typeface="+mn-ea"/>
                <a:cs typeface="+mn-cs"/>
              </a:rPr>
              <a:t> indicates the who, what, why, where, and how aspects associated with the object’s creation and subsequent life and is </a:t>
            </a:r>
            <a:r>
              <a:rPr lang="en-US" sz="1200" b="0" i="1" kern="1200" dirty="0">
                <a:solidFill>
                  <a:schemeClr val="tx1"/>
                </a:solidFill>
                <a:latin typeface="+mn-lt"/>
                <a:ea typeface="+mn-ea"/>
                <a:cs typeface="+mn-cs"/>
              </a:rPr>
              <a:t>extrinsic</a:t>
            </a:r>
            <a:r>
              <a:rPr lang="en-US" sz="1200" b="0" i="0" kern="1200" dirty="0">
                <a:solidFill>
                  <a:schemeClr val="tx1"/>
                </a:solidFill>
                <a:latin typeface="+mn-lt"/>
                <a:ea typeface="+mn-ea"/>
                <a:cs typeface="+mn-cs"/>
              </a:rPr>
              <a:t> to an information object.</a:t>
            </a:r>
          </a:p>
          <a:p>
            <a:r>
              <a:rPr lang="en-US" sz="1200" b="0" i="1" kern="1200" dirty="0">
                <a:solidFill>
                  <a:schemeClr val="tx1"/>
                </a:solidFill>
                <a:latin typeface="+mn-lt"/>
                <a:ea typeface="+mn-ea"/>
                <a:cs typeface="+mn-cs"/>
              </a:rPr>
              <a:t>Structure</a:t>
            </a:r>
            <a:r>
              <a:rPr lang="en-US" sz="1200" b="0" i="0" kern="1200" dirty="0">
                <a:solidFill>
                  <a:schemeClr val="tx1"/>
                </a:solidFill>
                <a:latin typeface="+mn-lt"/>
                <a:ea typeface="+mn-ea"/>
                <a:cs typeface="+mn-cs"/>
              </a:rPr>
              <a:t> relates to the formal set of associations within or among individual information objects and can be </a:t>
            </a:r>
            <a:r>
              <a:rPr lang="en-US" sz="1200" b="0" i="1" kern="1200" dirty="0">
                <a:solidFill>
                  <a:schemeClr val="tx1"/>
                </a:solidFill>
                <a:latin typeface="+mn-lt"/>
                <a:ea typeface="+mn-ea"/>
                <a:cs typeface="+mn-cs"/>
              </a:rPr>
              <a:t>intrinsic,</a:t>
            </a:r>
            <a:r>
              <a:rPr lang="en-US" sz="1200" b="0" i="0" kern="1200" dirty="0">
                <a:solidFill>
                  <a:schemeClr val="tx1"/>
                </a:solidFill>
                <a:latin typeface="+mn-lt"/>
                <a:ea typeface="+mn-ea"/>
                <a:cs typeface="+mn-cs"/>
              </a:rPr>
              <a:t> </a:t>
            </a:r>
            <a:r>
              <a:rPr lang="en-US" sz="1200" b="0" i="1" kern="1200" dirty="0">
                <a:solidFill>
                  <a:schemeClr val="tx1"/>
                </a:solidFill>
                <a:latin typeface="+mn-lt"/>
                <a:ea typeface="+mn-ea"/>
                <a:cs typeface="+mn-cs"/>
              </a:rPr>
              <a:t>extrinsic</a:t>
            </a:r>
            <a:r>
              <a:rPr lang="en-US" sz="1200" b="0" i="0" kern="1200" dirty="0">
                <a:solidFill>
                  <a:schemeClr val="tx1"/>
                </a:solidFill>
                <a:latin typeface="+mn-lt"/>
                <a:ea typeface="+mn-ea"/>
                <a:cs typeface="+mn-cs"/>
              </a:rPr>
              <a:t>, or both.</a:t>
            </a:r>
          </a:p>
          <a:p>
            <a:r>
              <a:rPr lang="en-US" sz="1200" b="0" i="0" kern="1200" dirty="0">
                <a:solidFill>
                  <a:schemeClr val="tx1"/>
                </a:solidFill>
                <a:latin typeface="+mn-lt"/>
                <a:ea typeface="+mn-ea"/>
                <a:cs typeface="+mn-cs"/>
              </a:rPr>
              <a:t>All objects carry with them certain metadata that innately results from the circumstances of their creation, management, and use. However, cultural heritage information professionals such as museum registrars, library catalogers, and archival processors often apply the term </a:t>
            </a:r>
            <a:r>
              <a:rPr lang="en-US" sz="1200" b="0" i="1" kern="1200" dirty="0">
                <a:solidFill>
                  <a:schemeClr val="tx1"/>
                </a:solidFill>
                <a:latin typeface="+mn-lt"/>
                <a:ea typeface="+mn-ea"/>
                <a:cs typeface="+mn-cs"/>
              </a:rPr>
              <a:t>metadata</a:t>
            </a:r>
            <a:r>
              <a:rPr lang="en-US" sz="1200" b="0" i="0" kern="1200" dirty="0">
                <a:solidFill>
                  <a:schemeClr val="tx1"/>
                </a:solidFill>
                <a:latin typeface="+mn-lt"/>
                <a:ea typeface="+mn-ea"/>
                <a:cs typeface="+mn-cs"/>
              </a:rPr>
              <a:t> to the value-added information they create to arrange, describe, track, and otherwise enhance access to information objects and the physical items and collections related to those objects. Such metadata is frequently governed by community-developed and community-fostered standards and best practices in order to ensure quality, consistency, and interoperability. Our Typology of Data Standards (table 1) organizes these standards into categories and provides examples of each. Markup languages such as HTML and XML and a variety of schemas and metadata formats provide standardized ways to structure and express these standards for machine processing, publication, and implementation.</a:t>
            </a:r>
          </a:p>
          <a:p>
            <a:r>
              <a:rPr lang="en-US" sz="1200" b="1" i="0" kern="1200" dirty="0">
                <a:solidFill>
                  <a:schemeClr val="tx1"/>
                </a:solidFill>
                <a:latin typeface="+mn-lt"/>
                <a:ea typeface="+mn-ea"/>
                <a:cs typeface="+mn-cs"/>
              </a:rPr>
              <a:t>Table 1. A Typology of Data Standards</a:t>
            </a:r>
            <a:endParaRPr lang="en-US" sz="1200" b="0" i="0" kern="1200" dirty="0">
              <a:solidFill>
                <a:schemeClr val="tx1"/>
              </a:solidFill>
              <a:latin typeface="+mn-lt"/>
              <a:ea typeface="+mn-ea"/>
              <a:cs typeface="+mn-cs"/>
            </a:endParaRPr>
          </a:p>
          <a:p>
            <a:r>
              <a:rPr lang="en-US" dirty="0" err="1"/>
              <a:t>TypeExamplesData</a:t>
            </a:r>
            <a:r>
              <a:rPr lang="en-US" dirty="0"/>
              <a:t> </a:t>
            </a:r>
            <a:r>
              <a:rPr lang="en-US" i="1" dirty="0"/>
              <a:t>structure</a:t>
            </a:r>
            <a:r>
              <a:rPr lang="en-US" dirty="0"/>
              <a:t> standards (metadata element sets, schemas). These are “categories” or “containers” of data that make up a record or other information </a:t>
            </a:r>
            <a:r>
              <a:rPr lang="en-US" dirty="0" err="1"/>
              <a:t>object.MARC</a:t>
            </a:r>
            <a:r>
              <a:rPr lang="en-US" dirty="0"/>
              <a:t> (Machine-Readable Cataloging) Format, Encoded Archival Description (EAD), BIBFRAME (Bibliographic Framework), Dublin Core Metadata Element Set, Categories for the Description of Works of Art, VRA </a:t>
            </a:r>
            <a:r>
              <a:rPr lang="en-US" dirty="0" err="1"/>
              <a:t>CoreData</a:t>
            </a:r>
            <a:r>
              <a:rPr lang="en-US" dirty="0"/>
              <a:t> </a:t>
            </a:r>
            <a:r>
              <a:rPr lang="en-US" i="1" dirty="0"/>
              <a:t>value</a:t>
            </a:r>
            <a:r>
              <a:rPr lang="en-US" dirty="0"/>
              <a:t> standards (controlled vocabularies, thesauri, controlled lists). These are the terms, names, and other values that are used to populate data structure standards or metadata element </a:t>
            </a:r>
            <a:r>
              <a:rPr lang="en-US" dirty="0" err="1"/>
              <a:t>sets.Library</a:t>
            </a:r>
            <a:r>
              <a:rPr lang="en-US" dirty="0"/>
              <a:t> of Congress Subject Headings, Name Authority File, and Thesaurus for Graphic Materials; Getty Art &amp; Architecture Thesaurus, Union List of Artist Names (ULAN), and Thesaurus of Geographic Names; ICONCLASS; Medical Subject </a:t>
            </a:r>
            <a:r>
              <a:rPr lang="en-US" dirty="0" err="1"/>
              <a:t>HeadingsData</a:t>
            </a:r>
            <a:r>
              <a:rPr lang="en-US" dirty="0"/>
              <a:t> </a:t>
            </a:r>
            <a:r>
              <a:rPr lang="en-US" i="1" dirty="0"/>
              <a:t>content</a:t>
            </a:r>
            <a:r>
              <a:rPr lang="en-US" dirty="0"/>
              <a:t> standards (cataloging rules and codes). These are guidelines for the format and syntax of the data values that are used to populate metadata </a:t>
            </a:r>
            <a:r>
              <a:rPr lang="en-US" dirty="0" err="1"/>
              <a:t>elements.Anglo</a:t>
            </a:r>
            <a:r>
              <a:rPr lang="en-US" dirty="0"/>
              <a:t>-American Cataloguing Rules, Resource Description and Access, International Standard Bibliographic Description, Cataloging Cultural Objects, Describing Archives: A Content </a:t>
            </a:r>
            <a:r>
              <a:rPr lang="en-US" dirty="0" err="1"/>
              <a:t>StandardData</a:t>
            </a:r>
            <a:r>
              <a:rPr lang="en-US" dirty="0"/>
              <a:t> </a:t>
            </a:r>
            <a:r>
              <a:rPr lang="en-US" i="1" dirty="0"/>
              <a:t>format/technical interchange</a:t>
            </a:r>
            <a:r>
              <a:rPr lang="en-US" dirty="0"/>
              <a:t> standards (metadata standards expressed in machine-readable form). This type of standard is often a manifestation of a particular data structure standard (see above), encoded or marked up for machine </a:t>
            </a:r>
            <a:r>
              <a:rPr lang="en-US" dirty="0" err="1"/>
              <a:t>processing.Resource</a:t>
            </a:r>
            <a:r>
              <a:rPr lang="en-US" dirty="0"/>
              <a:t> Description Framework, MARC21, MARCXML, EAD XML DTD, METS, BIBFRAME, LIDO XML, Simple Dublin Core XML, Qualified Dublin Core XML, VRA Core 4.0 </a:t>
            </a:r>
            <a:r>
              <a:rPr lang="en-US" dirty="0" err="1"/>
              <a:t>XMLNote</a:t>
            </a:r>
            <a:r>
              <a:rPr lang="en-US" dirty="0"/>
              <a:t>: This table is based on the typology of data standards articulated by </a:t>
            </a:r>
            <a:r>
              <a:rPr lang="en-US" dirty="0" err="1"/>
              <a:t>Karim</a:t>
            </a:r>
            <a:r>
              <a:rPr lang="en-US" dirty="0"/>
              <a:t> </a:t>
            </a:r>
            <a:r>
              <a:rPr lang="en-US" dirty="0" err="1"/>
              <a:t>Boughida</a:t>
            </a:r>
            <a:r>
              <a:rPr lang="en-US" dirty="0"/>
              <a:t> in his article “CDWA </a:t>
            </a:r>
            <a:r>
              <a:rPr lang="en-US" dirty="0" err="1"/>
              <a:t>Lite</a:t>
            </a:r>
            <a:r>
              <a:rPr lang="en-US" dirty="0"/>
              <a:t> for Cataloging Cultural Objects (CCO): A New XML Schema for the Cultural Heritage Community” in </a:t>
            </a:r>
            <a:r>
              <a:rPr lang="en-US" i="1" dirty="0"/>
              <a:t>Humanities, Computers, and Cultural Heritage: Proceedings of the XVI International Conference of the Association for History and Computing, 14–17 September 2005</a:t>
            </a:r>
            <a:r>
              <a:rPr lang="en-US" dirty="0"/>
              <a:t> (Amsterdam: Royal Netherlands Academy of Arts and Sciences, 2005), </a:t>
            </a:r>
            <a:r>
              <a:rPr lang="en-US" sz="1200" u="none" strike="noStrike" kern="1200" dirty="0">
                <a:solidFill>
                  <a:schemeClr val="tx1"/>
                </a:solidFill>
                <a:latin typeface="+mn-lt"/>
                <a:ea typeface="+mn-ea"/>
                <a:cs typeface="+mn-cs"/>
                <a:hlinkClick r:id="rId4"/>
              </a:rPr>
              <a:t>http://www.dans.knaw.nl/nl/over/organisatie-beleid/publicaties/DANShumanitiescomputersandculturalheritageUK.pdf</a:t>
            </a:r>
            <a:r>
              <a:rPr lang="en-US" dirty="0"/>
              <a:t>.</a:t>
            </a:r>
            <a:r>
              <a:rPr lang="en-US" sz="1200" b="0" i="0" kern="1200" dirty="0">
                <a:solidFill>
                  <a:schemeClr val="tx1"/>
                </a:solidFill>
                <a:latin typeface="+mn-lt"/>
                <a:ea typeface="+mn-ea"/>
                <a:cs typeface="+mn-cs"/>
              </a:rPr>
              <a:t>Library metadata development has been first and foremost about providing intellectual and physical access to collection materials. </a:t>
            </a:r>
            <a:r>
              <a:rPr lang="en-US" sz="1200" b="0" i="1" kern="1200" dirty="0">
                <a:solidFill>
                  <a:schemeClr val="tx1"/>
                </a:solidFill>
                <a:latin typeface="+mn-lt"/>
                <a:ea typeface="+mn-ea"/>
                <a:cs typeface="+mn-cs"/>
              </a:rPr>
              <a:t>Library metadata</a:t>
            </a:r>
            <a:r>
              <a:rPr lang="en-US" sz="1200" b="0" i="0" kern="1200" dirty="0">
                <a:solidFill>
                  <a:schemeClr val="tx1"/>
                </a:solidFill>
                <a:latin typeface="+mn-lt"/>
                <a:ea typeface="+mn-ea"/>
                <a:cs typeface="+mn-cs"/>
              </a:rPr>
              <a:t> includes indexes, abstracts, and bibliographic records created according to cataloging rules (i.e., data content standards, according to our typology) such as the Anglo-American Cataloguing Rules (AACR) and more recently Resource Description and Access (RDA) and data structure standards such as the MARC (Machine-Readable Cataloging) and BIBFRAME (Bibliographic Framework) formats, in combination with data value standards such as the Library of Congress Subject Headings (LCSH) or the Getty’s </a:t>
            </a:r>
            <a:r>
              <a:rPr lang="en-US" sz="1200" b="0" i="1" kern="1200" dirty="0">
                <a:solidFill>
                  <a:schemeClr val="tx1"/>
                </a:solidFill>
                <a:latin typeface="+mn-lt"/>
                <a:ea typeface="+mn-ea"/>
                <a:cs typeface="+mn-cs"/>
              </a:rPr>
              <a:t>Art &amp; Architecture Thesaurus</a:t>
            </a:r>
            <a:r>
              <a:rPr lang="en-US" sz="1200" b="0" i="0" kern="1200" dirty="0">
                <a:solidFill>
                  <a:schemeClr val="tx1"/>
                </a:solidFill>
                <a:latin typeface="+mn-lt"/>
                <a:ea typeface="+mn-ea"/>
                <a:cs typeface="+mn-cs"/>
              </a:rPr>
              <a:t> (AAT). Such bibliographic metadata has been systematically and cooperatively created and shared since the 1960s and made available to repositories and users through automated systems such as bibliographic utilities, online public access catalogs (OPACs), and commercially available databases. Today this type of metadata is created not only by humans but also in a variety of automated ways such as metadata mining, metadata harvesting, and web crawling.</a:t>
            </a:r>
          </a:p>
          <a:p>
            <a:r>
              <a:rPr lang="en-US" sz="1200" b="0" i="0" kern="1200" dirty="0">
                <a:solidFill>
                  <a:schemeClr val="tx1"/>
                </a:solidFill>
                <a:latin typeface="+mn-lt"/>
                <a:ea typeface="+mn-ea"/>
                <a:cs typeface="+mn-cs"/>
              </a:rPr>
              <a:t>Automation of metadata will inevitably continue to expand with the evolution and increased implementation of the Resource Description Framework (RDF), linked open data, and the Semantic Web, which are discussed later in this book.</a:t>
            </a:r>
          </a:p>
          <a:p>
            <a:r>
              <a:rPr lang="en-US" sz="1200" b="0" i="0" kern="1200" dirty="0">
                <a:solidFill>
                  <a:schemeClr val="tx1"/>
                </a:solidFill>
                <a:latin typeface="+mn-lt"/>
                <a:ea typeface="+mn-ea"/>
                <a:cs typeface="+mn-cs"/>
              </a:rPr>
              <a:t>A large component of archival and museum metadata creation activities has traditionally been focused on context. Elucidating and preserving context is what assists with identifying and preserving the evidential value of records and artifacts in and over time; it is what facilitates the authentication of those objects, and it is what assists researchers with their analysis and interpretation. </a:t>
            </a:r>
            <a:r>
              <a:rPr lang="en-US" sz="1200" b="0" i="1" kern="1200" dirty="0">
                <a:solidFill>
                  <a:schemeClr val="tx1"/>
                </a:solidFill>
                <a:latin typeface="+mn-lt"/>
                <a:ea typeface="+mn-ea"/>
                <a:cs typeface="+mn-cs"/>
              </a:rPr>
              <a:t>Archival and manuscript metadata</a:t>
            </a:r>
            <a:r>
              <a:rPr lang="en-US" sz="1200" b="0" i="0" kern="1200" dirty="0">
                <a:solidFill>
                  <a:schemeClr val="tx1"/>
                </a:solidFill>
                <a:latin typeface="+mn-lt"/>
                <a:ea typeface="+mn-ea"/>
                <a:cs typeface="+mn-cs"/>
              </a:rPr>
              <a:t> includes the products of value-added archival description such as finding aids, catalog records, and indexes. However, it also includes descriptive documentation generated in the course of creating, managing, preserving, using, and reusing both born-digital and digitized archival materials. Archival data structure standards that have been developed in the past three decades include the MARC Archival and Manuscripts Control (AMC) format, published by the Library of Congress in 1984 (now integrated into the MARC21 format for bibliographic description); the suite of international descriptive standards anchored by the General International Standard Archival Description (ISAD [G]), first published by the International Council on Archives in 1994, that provide the basis for various national descriptive standards used around the world; Encoded Archival Description (EAD), adopted as a standard by the Society of American Archivists in 1999, and its companion data content standard, Describing Archives: A Content Standard (DACS), first published in 2004. The Metadata Encoding and Transmission Standard (METS), developed by the Digital Library Federation and maintained by the Library of Congress, is often used for encoding descriptive, administrative, and structural metadata and digital surrogates at the item level for objects such as digitized photographs, maps, and correspondence from the collections described by finding aids and other collection or group-level metadata records.</a:t>
            </a:r>
          </a:p>
          <a:p>
            <a:r>
              <a:rPr lang="en-US" sz="1200" b="0" i="0" kern="1200" dirty="0">
                <a:solidFill>
                  <a:schemeClr val="tx1"/>
                </a:solidFill>
                <a:latin typeface="+mn-lt"/>
                <a:ea typeface="+mn-ea"/>
                <a:cs typeface="+mn-cs"/>
              </a:rPr>
              <a:t>Many repositories make standardized descriptive metadata for library and archival collections available on line through resources such as </a:t>
            </a:r>
            <a:r>
              <a:rPr lang="en-US" sz="1200" b="0" i="0" kern="1200" dirty="0" err="1">
                <a:solidFill>
                  <a:schemeClr val="tx1"/>
                </a:solidFill>
                <a:latin typeface="+mn-lt"/>
                <a:ea typeface="+mn-ea"/>
                <a:cs typeface="+mn-cs"/>
              </a:rPr>
              <a:t>WorldCat</a:t>
            </a:r>
            <a:r>
              <a:rPr lang="en-US" sz="1200" b="0" i="0" kern="1200" dirty="0">
                <a:solidFill>
                  <a:schemeClr val="tx1"/>
                </a:solidFill>
                <a:latin typeface="+mn-lt"/>
                <a:ea typeface="+mn-ea"/>
                <a:cs typeface="+mn-cs"/>
              </a:rPr>
              <a:t>, the Digital Public Library of America, and </a:t>
            </a:r>
            <a:r>
              <a:rPr lang="en-US" sz="1200" b="0" i="0" kern="1200" dirty="0" err="1">
                <a:solidFill>
                  <a:schemeClr val="tx1"/>
                </a:solidFill>
                <a:latin typeface="+mn-lt"/>
                <a:ea typeface="+mn-ea"/>
                <a:cs typeface="+mn-cs"/>
              </a:rPr>
              <a:t>ArchiveGrid</a:t>
            </a:r>
            <a:r>
              <a:rPr lang="en-US" sz="1200" b="0" i="0" kern="1200" dirty="0">
                <a:solidFill>
                  <a:schemeClr val="tx1"/>
                </a:solidFill>
                <a:latin typeface="+mn-lt"/>
                <a:ea typeface="+mn-ea"/>
                <a:cs typeface="+mn-cs"/>
              </a:rPr>
              <a:t>.</a:t>
            </a:r>
          </a:p>
          <a:p>
            <a:r>
              <a:rPr lang="en-US" sz="1200" b="0" i="0" kern="1200" dirty="0">
                <a:solidFill>
                  <a:schemeClr val="tx1"/>
                </a:solidFill>
                <a:latin typeface="+mn-lt"/>
                <a:ea typeface="+mn-ea"/>
                <a:cs typeface="+mn-cs"/>
              </a:rPr>
              <a:t>Consensus and collaboration were slower to build in the museum community, where the benefits of standardization of description, such as shared cataloging and exchange of descriptive data, were less readily apparent until relatively recently. Since the late 1990s tools such as </a:t>
            </a:r>
            <a:r>
              <a:rPr lang="en-US" sz="1200" b="0" i="1" kern="1200" dirty="0">
                <a:solidFill>
                  <a:schemeClr val="tx1"/>
                </a:solidFill>
                <a:latin typeface="+mn-lt"/>
                <a:ea typeface="+mn-ea"/>
                <a:cs typeface="+mn-cs"/>
              </a:rPr>
              <a:t>Categories for the Description of Works of Art</a:t>
            </a:r>
            <a:r>
              <a:rPr lang="en-US" sz="1200" b="0" i="0" kern="1200" dirty="0">
                <a:solidFill>
                  <a:schemeClr val="tx1"/>
                </a:solidFill>
                <a:latin typeface="+mn-lt"/>
                <a:ea typeface="+mn-ea"/>
                <a:cs typeface="+mn-cs"/>
              </a:rPr>
              <a:t> (CDWA), the CIDOC Conceptual Reference Model (CRM), </a:t>
            </a:r>
            <a:r>
              <a:rPr lang="en-US" sz="1200" b="0" i="1" kern="1200" dirty="0">
                <a:solidFill>
                  <a:schemeClr val="tx1"/>
                </a:solidFill>
                <a:latin typeface="+mn-lt"/>
                <a:ea typeface="+mn-ea"/>
                <a:cs typeface="+mn-cs"/>
              </a:rPr>
              <a:t>Cataloging Cultural Objects: A Guide to Describing Cultural Works and Their Images</a:t>
            </a:r>
            <a:r>
              <a:rPr lang="en-US" sz="1200" b="0" i="0" kern="1200" dirty="0">
                <a:solidFill>
                  <a:schemeClr val="tx1"/>
                </a:solidFill>
                <a:latin typeface="+mn-lt"/>
                <a:ea typeface="+mn-ea"/>
                <a:cs typeface="+mn-cs"/>
              </a:rPr>
              <a:t> (CCO), the LIDO (Lightweight Information Describing Objects) XML schema, and more generic standards such as Dublin Core and METS have been considered and implemented by museums.</a:t>
            </a:r>
          </a:p>
          <a:p>
            <a:r>
              <a:rPr lang="en-US" sz="1200" b="0" i="0" kern="1200" dirty="0">
                <a:solidFill>
                  <a:schemeClr val="tx1"/>
                </a:solidFill>
                <a:latin typeface="+mn-lt"/>
                <a:ea typeface="+mn-ea"/>
                <a:cs typeface="+mn-cs"/>
              </a:rPr>
              <a:t>Although it would seem to be a desirable goal to integrate materials of different types that are related by provenance or subject but distributed across the repositories of museums, archives, and libraries, initiatives such as Museums and the Online Archive of California (MOAC) have met with limited success. As MOAC and the mid-1980s development of the now-defunct MARC AMC format have demonstrated, the distinctiveness of the various professional and object-based approaches (e.g., widely differing notions of provenance and collectivity as well as of structure), different institutional cultures, and divergent cultural approaches (e.g., those exemplified in indigenous protocols for archival and library materials) have left many professionals, and the communities they represent, feeling that their practices and needs have been shoehorned into structures that were developed by another community with quite different epistemologies, practices, and users. As enunciated in principle 6 of </a:t>
            </a:r>
            <a:r>
              <a:rPr lang="en-US" sz="1200" b="0" i="0" u="none" strike="noStrike" kern="1200" dirty="0">
                <a:solidFill>
                  <a:schemeClr val="tx1"/>
                </a:solidFill>
                <a:latin typeface="+mn-lt"/>
                <a:ea typeface="+mn-ea"/>
                <a:cs typeface="+mn-cs"/>
                <a:hlinkClick r:id="rId5"/>
              </a:rPr>
              <a:t>“Practical Principles for Metadata Creation and Maintenance,”</a:t>
            </a:r>
            <a:r>
              <a:rPr lang="en-US" sz="1200" b="0" i="0" kern="1200" dirty="0">
                <a:solidFill>
                  <a:schemeClr val="tx1"/>
                </a:solidFill>
                <a:latin typeface="+mn-lt"/>
                <a:ea typeface="+mn-ea"/>
                <a:cs typeface="+mn-cs"/>
              </a:rPr>
              <a:t> there is no single metadata standard or set of standards that is adequate for describing all types of collections and materials. Selection of the most appropriate suite of metadata standards and tools—and creation of clean, consistent metadata according to those standards—will not only enable good descriptions of specific collection materials, but will also make it possible to map metadata created according to different community-specific standards, thus furthering the goal of interoperability discussed in subsequent chapters of this book.</a:t>
            </a:r>
          </a:p>
          <a:p>
            <a:r>
              <a:rPr lang="en-US" sz="1200" b="0" i="0" kern="1200" dirty="0">
                <a:solidFill>
                  <a:schemeClr val="tx1"/>
                </a:solidFill>
                <a:latin typeface="+mn-lt"/>
                <a:ea typeface="+mn-ea"/>
                <a:cs typeface="+mn-cs"/>
              </a:rPr>
              <a:t>An emphasis on the structure of information objects in metadata development by the library, archives, and museum communities has perhaps been less overt. However, structure has always been important in information organization and representation, even before computerization. Documentary and publication forms have evolved into industry standards and societal norms and have become almost transparent information management tools. For example, when users access a birth certificate they can predict its likely structure and content. When academics use a scholarly monograph, they understand intuitively that it will be organized with a table of contents, chapter headings, and an index. Archivists use the physical structure of their finding aids to provide cues to researchers about the structural relationships between different parts of a record series or manuscript collection. Archival description also exploits the hierarchical arrangement of records according to the bureaucratic structures, business practices, and personal systems of organization of the creators of those records. However, in recent years there has been increasing criticism that collection-level, hierarchical metadata as exemplified in archival finding aids, while valuable for retaining context and original order, represents an oversimplified view of the actual complexities of records-creation processes and provenance, privileges the scholarly user of the archive (and those who are familiar with the structure and function of archival finding aids) while leaving the non-expert user baffled, and unnecessarily perpetuates a paper-based descriptive paradigm.</a:t>
            </a:r>
            <a:r>
              <a:rPr lang="en-US" sz="1200" b="0" i="0" u="none" strike="noStrike" kern="1200" baseline="30000" dirty="0">
                <a:solidFill>
                  <a:schemeClr val="tx1"/>
                </a:solidFill>
                <a:latin typeface="+mn-lt"/>
                <a:ea typeface="+mn-ea"/>
                <a:cs typeface="+mn-cs"/>
                <a:hlinkClick r:id="rId3"/>
              </a:rPr>
              <a:t>2</a:t>
            </a:r>
            <a:r>
              <a:rPr lang="en-US" sz="1200" b="0" i="0" kern="1200" dirty="0">
                <a:solidFill>
                  <a:schemeClr val="tx1"/>
                </a:solidFill>
                <a:latin typeface="+mn-lt"/>
                <a:ea typeface="+mn-ea"/>
                <a:cs typeface="+mn-cs"/>
              </a:rPr>
              <a:t> In the online world, multiple descriptive relationships between objects can be supported simultaneously, and some of these, especially when used in addition to user-contributed metadata, may support new types of users and uses in an environment that is not mediated by a reference archivist. While concerned about reducing the amount of “overhead” involved in detailed metadata creation, archives and other collecting institutions are simultaneously exploring more granular methods of description, e.g., exploiting item-level metadata for digitized objects so that users can search for specific items, navigate through a collection “bottom up” as well as “top down,” and collate related collection materials through lateral searching across collections and repositories.</a:t>
            </a:r>
          </a:p>
          <a:p>
            <a:r>
              <a:rPr lang="en-US" sz="1200" b="0" i="0" kern="1200" dirty="0">
                <a:solidFill>
                  <a:schemeClr val="tx1"/>
                </a:solidFill>
                <a:latin typeface="+mn-lt"/>
                <a:ea typeface="+mn-ea"/>
                <a:cs typeface="+mn-cs"/>
              </a:rPr>
              <a:t>The role of structure in creating and exploiting machine-readable metadata has been growing as computer-processing capabilities become increasingly powerful and sophisticated. Information communities are aware that the more highly structured an information object is, the more that structure can be exploited for searching, manipulating, and interrelating with other information objects. Capturing, documenting, and enforcing that structure, however, can only occur if supported by specific types of metadata. In short, in an environment where a user can gain unmediated access to information objects over a network, metadata</a:t>
            </a:r>
          </a:p>
          <a:p>
            <a:r>
              <a:rPr lang="en-US" sz="1200" b="0" i="0" kern="1200" dirty="0">
                <a:solidFill>
                  <a:schemeClr val="tx1"/>
                </a:solidFill>
                <a:latin typeface="+mn-lt"/>
                <a:ea typeface="+mn-ea"/>
                <a:cs typeface="+mn-cs"/>
              </a:rPr>
              <a:t>certifies the authenticity and degree of completeness of the content;</a:t>
            </a:r>
          </a:p>
          <a:p>
            <a:r>
              <a:rPr lang="en-US" sz="1200" b="0" i="0" kern="1200" dirty="0">
                <a:solidFill>
                  <a:schemeClr val="tx1"/>
                </a:solidFill>
                <a:latin typeface="+mn-lt"/>
                <a:ea typeface="+mn-ea"/>
                <a:cs typeface="+mn-cs"/>
              </a:rPr>
              <a:t>establishes and documents the context of the content;</a:t>
            </a:r>
          </a:p>
          <a:p>
            <a:r>
              <a:rPr lang="en-US" sz="1200" b="0" i="0" kern="1200" dirty="0">
                <a:solidFill>
                  <a:schemeClr val="tx1"/>
                </a:solidFill>
                <a:latin typeface="+mn-lt"/>
                <a:ea typeface="+mn-ea"/>
                <a:cs typeface="+mn-cs"/>
              </a:rPr>
              <a:t>identifies and exploits the structural relationships that exist within and between information objects;</a:t>
            </a:r>
          </a:p>
          <a:p>
            <a:r>
              <a:rPr lang="en-US" sz="1200" b="0" i="0" kern="1200" dirty="0">
                <a:solidFill>
                  <a:schemeClr val="tx1"/>
                </a:solidFill>
                <a:latin typeface="+mn-lt"/>
                <a:ea typeface="+mn-ea"/>
                <a:cs typeface="+mn-cs"/>
              </a:rPr>
              <a:t>provides a range of intellectual access points for an increasingly diverse range of users; and</a:t>
            </a:r>
          </a:p>
          <a:p>
            <a:r>
              <a:rPr lang="en-US" sz="1200" b="0" i="0" kern="1200" dirty="0">
                <a:solidFill>
                  <a:schemeClr val="tx1"/>
                </a:solidFill>
                <a:latin typeface="+mn-lt"/>
                <a:ea typeface="+mn-ea"/>
                <a:cs typeface="+mn-cs"/>
              </a:rPr>
              <a:t>presents some of the information that an information professional might have provided in a traditional, in-person reference or research setting.</a:t>
            </a:r>
          </a:p>
          <a:p>
            <a:r>
              <a:rPr lang="en-US" sz="1200" b="0" i="0" kern="1200" dirty="0">
                <a:solidFill>
                  <a:schemeClr val="tx1"/>
                </a:solidFill>
                <a:latin typeface="+mn-lt"/>
                <a:ea typeface="+mn-ea"/>
                <a:cs typeface="+mn-cs"/>
              </a:rPr>
              <a:t>But there is more to metadata than description and resource discovery. A more inclusive conceptualization of metadata is needed as we consider the range of activities that may be incorporated into digital information systems. Repositories also create metadata relating to the administration, accessioning, preservation, and use of collections. Acquisition records, exhibition catalogs, licensing agreements, and educational metadata are all examples of these other kinds of metadata and data. Integrated information resources such as virtual museums, digital libraries, and archival information systems include digital versions of actual collection content (sometimes referred to as digital surrogates) as well as descriptions of that content (i.e., descriptive metadata, in a variety of formats). Incorporating other types of metadata into such resources reaffirms the importance of metadata in administering collections and maintaining their intellectual integrity both in and over time. Paul Conway alluded to this capability of metadata when he discussed the impact of digitization on preservation: “The digital world transforms traditional preservation concepts from protecting the physical integrity of the object to specifying the creation and maintenance of the object whose intellectual integrity is its primary characteristic.”</a:t>
            </a:r>
            <a:r>
              <a:rPr lang="en-US" sz="1200" b="0" i="0" u="none" strike="noStrike" kern="1200" baseline="30000" dirty="0">
                <a:solidFill>
                  <a:schemeClr val="tx1"/>
                </a:solidFill>
                <a:latin typeface="+mn-lt"/>
                <a:ea typeface="+mn-ea"/>
                <a:cs typeface="+mn-cs"/>
                <a:hlinkClick r:id="rId3"/>
              </a:rPr>
              <a:t>3</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When applied outside the original repository, the term </a:t>
            </a:r>
            <a:r>
              <a:rPr lang="en-US" sz="1200" b="0" i="1" kern="1200" dirty="0">
                <a:solidFill>
                  <a:schemeClr val="tx1"/>
                </a:solidFill>
                <a:latin typeface="+mn-lt"/>
                <a:ea typeface="+mn-ea"/>
                <a:cs typeface="+mn-cs"/>
              </a:rPr>
              <a:t>metadata</a:t>
            </a:r>
            <a:r>
              <a:rPr lang="en-US" sz="1200" b="0" i="0" kern="1200" dirty="0">
                <a:solidFill>
                  <a:schemeClr val="tx1"/>
                </a:solidFill>
                <a:latin typeface="+mn-lt"/>
                <a:ea typeface="+mn-ea"/>
                <a:cs typeface="+mn-cs"/>
              </a:rPr>
              <a:t> acquires an even broader scope. An Internet resource provider might use </a:t>
            </a:r>
            <a:r>
              <a:rPr lang="en-US" sz="1200" b="0" i="1" kern="1200" dirty="0">
                <a:solidFill>
                  <a:schemeClr val="tx1"/>
                </a:solidFill>
                <a:latin typeface="+mn-lt"/>
                <a:ea typeface="+mn-ea"/>
                <a:cs typeface="+mn-cs"/>
              </a:rPr>
              <a:t>metadata</a:t>
            </a:r>
            <a:r>
              <a:rPr lang="en-US" sz="1200" b="0" i="0" kern="1200" dirty="0">
                <a:solidFill>
                  <a:schemeClr val="tx1"/>
                </a:solidFill>
                <a:latin typeface="+mn-lt"/>
                <a:ea typeface="+mn-ea"/>
                <a:cs typeface="+mn-cs"/>
              </a:rPr>
              <a:t> to refer to information that is encoded in HTML meta tags for the purposes of making a website easier to find. Individuals who are digitizing images might think of metadata as the information they enter into a header field for the digital file to record information about the image file, the imaging process, and image rights. A social science data archivist might use the term to refer to the systems and research documentation necessary to run and interpret a magnetic tape containing raw research data. A digital records archivist might use the term to refer to all the contextual, processing, preservation, and use information needed to identify and document the scope, authenticity, and integrity of an active or archival record in an electronic record-keeping or archival preservation system. Metadata is crucial in personal information management and digital archiving and for ensuring effective information retrieval and accountability in record- keeping—something that is becoming increasingly important with the rise of electronic commerce and the use of digital content and tools by governments. In all these diverse interpretations, metadata not only identifies and describes an information object; it also documents how that object behaves, its function and use, its relationship to other information objects, and how it should be and has been managed over time.</a:t>
            </a:r>
          </a:p>
          <a:p>
            <a:r>
              <a:rPr lang="en-US" sz="1200" b="0" i="0" kern="1200" dirty="0">
                <a:solidFill>
                  <a:schemeClr val="tx1"/>
                </a:solidFill>
                <a:latin typeface="+mn-lt"/>
                <a:ea typeface="+mn-ea"/>
                <a:cs typeface="+mn-cs"/>
              </a:rPr>
              <a:t>As this discussion suggests, theory and practices vary considerably due to the differing professional and cultural missions of museums, archives, libraries, and other information and record-keeping communities. Information professionals have a bewildering array of metadata standards and approaches from which to choose. Many highly detailed metadata standards have been developed by individual communities—e.g., MARC, BIBFRAME, EAD, LIDO, the Australian Recordkeeping Metadata Schema, and some of the standards for geographic information systems—that attempt to articulate their mission-specific differences as well as to facilitate mapping between common data elements. If used appropriately and to their fullest extent, these standards have the potential to create extremely rich metadata that provides detailed documentation of record-keeping creation and use in situations in which such activities may be challenged or audited for their comprehensiveness and accuracy.</a:t>
            </a:r>
            <a:r>
              <a:rPr lang="en-US" sz="1200" b="0" i="0" u="none" strike="noStrike" kern="1200" baseline="30000" dirty="0">
                <a:solidFill>
                  <a:schemeClr val="tx1"/>
                </a:solidFill>
                <a:latin typeface="+mn-lt"/>
                <a:ea typeface="+mn-ea"/>
                <a:cs typeface="+mn-cs"/>
                <a:hlinkClick r:id="rId3"/>
              </a:rPr>
              <a:t>4</a:t>
            </a:r>
            <a:r>
              <a:rPr lang="en-US" sz="1200" b="0" i="0" kern="1200" dirty="0">
                <a:solidFill>
                  <a:schemeClr val="tx1"/>
                </a:solidFill>
                <a:latin typeface="+mn-lt"/>
                <a:ea typeface="+mn-ea"/>
                <a:cs typeface="+mn-cs"/>
              </a:rPr>
              <a:t> Creation and ongoing maintenance of such metadata, however, is complex, time consuming, and resource intensive and may only be justifiable when there is a legal mandate or other risk-management incentive, or when it is anticipated that the content and metadata may be reused or exploited in previously unanticipated ways, such as in digital asset management systems. By contrast, the Dublin Core Metadata Element Set (DCMES) identifies a relatively small, generic set of metadata elements that can be used by any community, expert or </a:t>
            </a:r>
            <a:r>
              <a:rPr lang="en-US" sz="1200" b="0" i="0" kern="1200" dirty="0" err="1">
                <a:solidFill>
                  <a:schemeClr val="tx1"/>
                </a:solidFill>
                <a:latin typeface="+mn-lt"/>
                <a:ea typeface="+mn-ea"/>
                <a:cs typeface="+mn-cs"/>
              </a:rPr>
              <a:t>nonexpert</a:t>
            </a:r>
            <a:r>
              <a:rPr lang="en-US" sz="1200" b="0" i="0" kern="1200" dirty="0">
                <a:solidFill>
                  <a:schemeClr val="tx1"/>
                </a:solidFill>
                <a:latin typeface="+mn-lt"/>
                <a:ea typeface="+mn-ea"/>
                <a:cs typeface="+mn-cs"/>
              </a:rPr>
              <a:t>, to describe and search across a wide variety of information resources on the World Wide Web. Such metadata standards are necessary to ensure that different kinds of descriptive metadata are able to interoperate with one other and with metadata from non-bibliographic systems of the kind that the data management communities and information creators are generating. Relatively lean metadata records such as those created using the DCMES have the advantage of being cheaper to create and maintain, but they may need to be augmented by other types of metadata in order to address the needs of specific user communities and to adequately describe particular types of collection materials.</a:t>
            </a:r>
            <a:r>
              <a:rPr lang="en-US" sz="1200" b="0" i="0" u="none" strike="noStrike" kern="1200" baseline="30000" dirty="0">
                <a:solidFill>
                  <a:schemeClr val="tx1"/>
                </a:solidFill>
                <a:latin typeface="+mn-lt"/>
                <a:ea typeface="+mn-ea"/>
                <a:cs typeface="+mn-cs"/>
                <a:hlinkClick r:id="rId3"/>
              </a:rPr>
              <a:t>5</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User-created metadata, both individually contributed and crowd sourced, has been gathering momentum in a variety of venues on the web. Just as many members of the general public have participated in the development of web content, whether by blogging on </a:t>
            </a:r>
            <a:r>
              <a:rPr lang="en-US" sz="1200" b="0" i="0" kern="1200" dirty="0" err="1">
                <a:solidFill>
                  <a:schemeClr val="tx1"/>
                </a:solidFill>
                <a:latin typeface="+mn-lt"/>
                <a:ea typeface="+mn-ea"/>
                <a:cs typeface="+mn-cs"/>
              </a:rPr>
              <a:t>Tumblr</a:t>
            </a:r>
            <a:r>
              <a:rPr lang="en-US" sz="1200" b="0" i="0" kern="1200" dirty="0">
                <a:solidFill>
                  <a:schemeClr val="tx1"/>
                </a:solidFill>
                <a:latin typeface="+mn-lt"/>
                <a:ea typeface="+mn-ea"/>
                <a:cs typeface="+mn-cs"/>
              </a:rPr>
              <a:t> or by uploading photos onto </a:t>
            </a:r>
            <a:r>
              <a:rPr lang="en-US" sz="1200" b="0" i="0" kern="1200" dirty="0" err="1">
                <a:solidFill>
                  <a:schemeClr val="tx1"/>
                </a:solidFill>
                <a:latin typeface="+mn-lt"/>
                <a:ea typeface="+mn-ea"/>
                <a:cs typeface="+mn-cs"/>
              </a:rPr>
              <a:t>Flickr</a:t>
            </a:r>
            <a:r>
              <a:rPr lang="en-US" sz="1200" b="0" i="0" kern="1200" dirty="0">
                <a:solidFill>
                  <a:schemeClr val="tx1"/>
                </a:solidFill>
                <a:latin typeface="+mn-lt"/>
                <a:ea typeface="+mn-ea"/>
                <a:cs typeface="+mn-cs"/>
              </a:rPr>
              <a:t> or videos onto YouTube, they have also been creating, sharing, copying, and mapping metadata. Among the advantages of these developments is that individual web communities such as affinity groups or hobbyists may be able to create metadata that addresses their specific needs and vocabularies in ways that information professionals who apply metadata standards designed to cater to a wide range of audiences cannot. Individuals and particular communities may also be using this capacity to offer corrections to the existing metadata, to “talk back” to the record, or to suggest how an object should be interpreted. User-generated metadata is also a comparatively inexpensive way to augment existing metadata, with the cost and the sense of ownership shared among more parties than just those who create information repositories. The disadvantages of user-generated metadata relate to quality control (or lack thereof) and idiosyncrasies that can impede the trustworthiness of both metadata and the resource it describes and negatively affect interoperability between metadata and the resources it is intended to describe. Issues of interoperability are discussed in some detail in the third chapter of this book (</a:t>
            </a:r>
            <a:r>
              <a:rPr lang="en-US" sz="1200" b="0" i="0" u="none" strike="noStrike" kern="1200" dirty="0">
                <a:solidFill>
                  <a:schemeClr val="tx1"/>
                </a:solidFill>
                <a:latin typeface="+mn-lt"/>
                <a:ea typeface="+mn-ea"/>
                <a:cs typeface="+mn-cs"/>
                <a:hlinkClick r:id="rId6"/>
              </a:rPr>
              <a:t>“Metadata Matters”</a:t>
            </a:r>
            <a:r>
              <a:rPr lang="en-US" sz="1200" b="0" i="0" kern="1200" dirty="0">
                <a:solidFill>
                  <a:schemeClr val="tx1"/>
                </a:solidFill>
                <a:latin typeface="+mn-lt"/>
                <a:ea typeface="+mn-ea"/>
                <a:cs typeface="+mn-cs"/>
              </a:rPr>
              <a:t>).</a:t>
            </a:r>
          </a:p>
          <a:p>
            <a:r>
              <a:rPr lang="en-US" sz="1200" b="0" i="0" kern="1200" dirty="0">
                <a:solidFill>
                  <a:schemeClr val="tx1"/>
                </a:solidFill>
                <a:latin typeface="+mn-lt"/>
                <a:ea typeface="+mn-ea"/>
                <a:cs typeface="+mn-cs"/>
              </a:rPr>
              <a:t>Categorizing Metadata</a:t>
            </a:r>
          </a:p>
          <a:p>
            <a:r>
              <a:rPr lang="en-US" sz="1200" b="0" i="0" kern="1200" dirty="0">
                <a:solidFill>
                  <a:schemeClr val="tx1"/>
                </a:solidFill>
                <a:latin typeface="+mn-lt"/>
                <a:ea typeface="+mn-ea"/>
                <a:cs typeface="+mn-cs"/>
              </a:rPr>
              <a:t>All of these perspectives on metadata should be considered in the development of networked digital information systems, but they lead to a very broad and often confusing conception. To understand this conception better, it is helpful to separate metadata into distinct categories—administrative, descriptive, preservation, technical, and use metadata—that reflect key aspects of metadata functionality. Table 2 defines each of these metadata categories and gives examples of common functions that each might perform in a digital information system.</a:t>
            </a:r>
          </a:p>
          <a:p>
            <a:r>
              <a:rPr lang="en-US" sz="1200" b="1" i="0" kern="1200" dirty="0">
                <a:solidFill>
                  <a:schemeClr val="tx1"/>
                </a:solidFill>
                <a:latin typeface="+mn-lt"/>
                <a:ea typeface="+mn-ea"/>
                <a:cs typeface="+mn-cs"/>
              </a:rPr>
              <a:t>Table 2. Different Categories of Metadata and Their Functions</a:t>
            </a:r>
            <a:endParaRPr lang="en-US" sz="1200" b="0" i="0" kern="1200" dirty="0">
              <a:solidFill>
                <a:schemeClr val="tx1"/>
              </a:solidFill>
              <a:latin typeface="+mn-lt"/>
              <a:ea typeface="+mn-ea"/>
              <a:cs typeface="+mn-cs"/>
            </a:endParaRPr>
          </a:p>
          <a:p>
            <a:pPr fontAlgn="t"/>
            <a:r>
              <a:rPr lang="en-US" dirty="0" err="1"/>
              <a:t>CategoryDefinitionExampleAdministrativeMetadata</a:t>
            </a:r>
            <a:r>
              <a:rPr lang="en-US" dirty="0"/>
              <a:t> used in managing and administering collections and information </a:t>
            </a:r>
            <a:r>
              <a:rPr lang="en-US" dirty="0" err="1"/>
              <a:t>resourcesAcquisition</a:t>
            </a:r>
            <a:r>
              <a:rPr lang="en-US" dirty="0"/>
              <a:t> and appraisal information</a:t>
            </a:r>
          </a:p>
          <a:p>
            <a:pPr fontAlgn="t"/>
            <a:r>
              <a:rPr lang="en-US" dirty="0"/>
              <a:t>Rights and reproduction tracking</a:t>
            </a:r>
          </a:p>
          <a:p>
            <a:pPr fontAlgn="t"/>
            <a:r>
              <a:rPr lang="en-US" dirty="0"/>
              <a:t>Documentation of legal, cultural, and community-access requirements and protocols</a:t>
            </a:r>
          </a:p>
          <a:p>
            <a:pPr fontAlgn="t"/>
            <a:r>
              <a:rPr lang="en-US" dirty="0"/>
              <a:t>Location information</a:t>
            </a:r>
          </a:p>
          <a:p>
            <a:pPr fontAlgn="t"/>
            <a:r>
              <a:rPr lang="en-US" dirty="0"/>
              <a:t>Selection criteria for digitization</a:t>
            </a:r>
          </a:p>
          <a:p>
            <a:pPr fontAlgn="t"/>
            <a:r>
              <a:rPr lang="en-US" dirty="0"/>
              <a:t>Digital repatriation documentation</a:t>
            </a:r>
          </a:p>
          <a:p>
            <a:pPr fontAlgn="t"/>
            <a:r>
              <a:rPr lang="en-US" dirty="0" err="1"/>
              <a:t>DescriptiveMetadata</a:t>
            </a:r>
            <a:r>
              <a:rPr lang="en-US" dirty="0"/>
              <a:t> used to identify, authenticate, and describe collections and related trusted information </a:t>
            </a:r>
            <a:r>
              <a:rPr lang="en-US" dirty="0" err="1"/>
              <a:t>resourcesMetadata</a:t>
            </a:r>
            <a:r>
              <a:rPr lang="en-US" dirty="0"/>
              <a:t> generated by original creator and system</a:t>
            </a:r>
          </a:p>
          <a:p>
            <a:pPr fontAlgn="t"/>
            <a:r>
              <a:rPr lang="en-US" dirty="0"/>
              <a:t>Submission-information package</a:t>
            </a:r>
          </a:p>
          <a:p>
            <a:pPr fontAlgn="t"/>
            <a:r>
              <a:rPr lang="en-US" dirty="0"/>
              <a:t>Cataloging records</a:t>
            </a:r>
          </a:p>
          <a:p>
            <a:pPr fontAlgn="t"/>
            <a:r>
              <a:rPr lang="en-US" dirty="0"/>
              <a:t>Finding aids</a:t>
            </a:r>
          </a:p>
          <a:p>
            <a:pPr fontAlgn="t"/>
            <a:r>
              <a:rPr lang="en-US" dirty="0"/>
              <a:t>Version control</a:t>
            </a:r>
          </a:p>
          <a:p>
            <a:pPr fontAlgn="t"/>
            <a:r>
              <a:rPr lang="en-US" dirty="0"/>
              <a:t>Specialized indexes</a:t>
            </a:r>
          </a:p>
          <a:p>
            <a:pPr fontAlgn="t"/>
            <a:r>
              <a:rPr lang="en-US" dirty="0"/>
              <a:t>Curatorial information</a:t>
            </a:r>
          </a:p>
          <a:p>
            <a:pPr fontAlgn="t"/>
            <a:r>
              <a:rPr lang="en-US" dirty="0"/>
              <a:t>Linked relationships among resources</a:t>
            </a:r>
          </a:p>
          <a:p>
            <a:pPr fontAlgn="t"/>
            <a:r>
              <a:rPr lang="en-US" dirty="0"/>
              <a:t>Descriptions, annotations, and emendations by creators and other users</a:t>
            </a:r>
          </a:p>
          <a:p>
            <a:pPr fontAlgn="t"/>
            <a:r>
              <a:rPr lang="en-US" dirty="0" err="1"/>
              <a:t>PreservationMetadata</a:t>
            </a:r>
            <a:r>
              <a:rPr lang="en-US" dirty="0"/>
              <a:t> related to the preservation management of collections and information </a:t>
            </a:r>
            <a:r>
              <a:rPr lang="en-US" dirty="0" err="1"/>
              <a:t>resourcesDocumentation</a:t>
            </a:r>
            <a:r>
              <a:rPr lang="en-US" dirty="0"/>
              <a:t> of physical condition of resources</a:t>
            </a:r>
          </a:p>
          <a:p>
            <a:pPr fontAlgn="t"/>
            <a:r>
              <a:rPr lang="en-US" dirty="0"/>
              <a:t>Documentation of actions taken to preserve physical and digital versions of resources (e.g., data refreshing and migration)</a:t>
            </a:r>
          </a:p>
          <a:p>
            <a:pPr fontAlgn="t"/>
            <a:r>
              <a:rPr lang="en-US" dirty="0"/>
              <a:t>Documentation of any changes occurring during digitization or preservation</a:t>
            </a:r>
          </a:p>
          <a:p>
            <a:pPr fontAlgn="t"/>
            <a:r>
              <a:rPr lang="en-US" dirty="0" err="1"/>
              <a:t>TechnicalMetadata</a:t>
            </a:r>
            <a:r>
              <a:rPr lang="en-US" dirty="0"/>
              <a:t> related to how a system functions or metadata </a:t>
            </a:r>
            <a:r>
              <a:rPr lang="en-US" dirty="0" err="1"/>
              <a:t>behavesHardware</a:t>
            </a:r>
            <a:r>
              <a:rPr lang="en-US" dirty="0"/>
              <a:t> and software documentation</a:t>
            </a:r>
          </a:p>
          <a:p>
            <a:pPr fontAlgn="t"/>
            <a:r>
              <a:rPr lang="en-US" dirty="0"/>
              <a:t>System-generated procedural information (e.g., routing and event metadata)</a:t>
            </a:r>
          </a:p>
          <a:p>
            <a:pPr fontAlgn="t"/>
            <a:r>
              <a:rPr lang="en-US" dirty="0"/>
              <a:t>Technical digitization information (e.g., formats, compression ratios, scaling routines)</a:t>
            </a:r>
          </a:p>
          <a:p>
            <a:pPr fontAlgn="t"/>
            <a:r>
              <a:rPr lang="en-US" dirty="0"/>
              <a:t>Tracking of system-response times</a:t>
            </a:r>
          </a:p>
          <a:p>
            <a:pPr fontAlgn="t"/>
            <a:r>
              <a:rPr lang="en-US" dirty="0"/>
              <a:t>Authentication and security data (e.g., encryption keys, passwords)</a:t>
            </a:r>
          </a:p>
          <a:p>
            <a:pPr fontAlgn="t"/>
            <a:r>
              <a:rPr lang="en-US" dirty="0" err="1"/>
              <a:t>UseMetadata</a:t>
            </a:r>
            <a:r>
              <a:rPr lang="en-US" dirty="0"/>
              <a:t> related to the level and type of use of collections and information </a:t>
            </a:r>
            <a:r>
              <a:rPr lang="en-US" dirty="0" err="1"/>
              <a:t>resourcesCirculation</a:t>
            </a:r>
            <a:r>
              <a:rPr lang="en-US" dirty="0"/>
              <a:t> records</a:t>
            </a:r>
          </a:p>
          <a:p>
            <a:pPr fontAlgn="t"/>
            <a:r>
              <a:rPr lang="en-US" dirty="0"/>
              <a:t>Physical and digital exhibition records</a:t>
            </a:r>
          </a:p>
          <a:p>
            <a:pPr fontAlgn="t"/>
            <a:r>
              <a:rPr lang="en-US" dirty="0"/>
              <a:t>Use and user tracking</a:t>
            </a:r>
          </a:p>
          <a:p>
            <a:pPr fontAlgn="t"/>
            <a:r>
              <a:rPr lang="en-US" dirty="0"/>
              <a:t>Content reuse and </a:t>
            </a:r>
            <a:r>
              <a:rPr lang="en-US" dirty="0" err="1"/>
              <a:t>multiversioning</a:t>
            </a:r>
            <a:r>
              <a:rPr lang="en-US" dirty="0"/>
              <a:t> information</a:t>
            </a:r>
          </a:p>
          <a:p>
            <a:pPr fontAlgn="t"/>
            <a:r>
              <a:rPr lang="en-US" dirty="0"/>
              <a:t>Search logs</a:t>
            </a:r>
          </a:p>
          <a:p>
            <a:pPr fontAlgn="t"/>
            <a:r>
              <a:rPr lang="en-US" dirty="0"/>
              <a:t>Rights metadata</a:t>
            </a:r>
          </a:p>
          <a:p>
            <a:r>
              <a:rPr lang="en-US" sz="1200" b="0" i="0" kern="1200" dirty="0">
                <a:solidFill>
                  <a:schemeClr val="tx1"/>
                </a:solidFill>
                <a:latin typeface="+mn-lt"/>
                <a:ea typeface="+mn-ea"/>
                <a:cs typeface="+mn-cs"/>
              </a:rPr>
              <a:t>In addition to its different types and functions, metadata exhibits many different characteristics. Table 3 presents some key characteristics of metadata, with examples. Metadata creation and management have become a complex mix of manual and automatic processes and layers created by many different functions and individuals at different points during the life cycle of an information object. Effective and efficient metadata management is essential to ensure that the metadata we rely on to validate digital resources is itself trustworthy and that the large volume of metadata that potentially can accumulate throughout the life of a resource is subject to a summarization and disposition regime.</a:t>
            </a:r>
            <a:r>
              <a:rPr lang="en-US" sz="1200" b="0" i="0" u="none" strike="noStrike" kern="1200" baseline="30000" dirty="0">
                <a:solidFill>
                  <a:schemeClr val="tx1"/>
                </a:solidFill>
                <a:latin typeface="+mn-lt"/>
                <a:ea typeface="+mn-ea"/>
                <a:cs typeface="+mn-cs"/>
                <a:hlinkClick r:id="rId3"/>
              </a:rPr>
              <a:t>6</a:t>
            </a:r>
            <a:endParaRPr lang="en-US" sz="1200" b="0" i="0" kern="1200" dirty="0">
              <a:solidFill>
                <a:schemeClr val="tx1"/>
              </a:solidFill>
              <a:latin typeface="+mn-lt"/>
              <a:ea typeface="+mn-ea"/>
              <a:cs typeface="+mn-cs"/>
            </a:endParaRPr>
          </a:p>
          <a:p>
            <a:r>
              <a:rPr lang="en-US" sz="1200" b="1" i="0" kern="1200" dirty="0">
                <a:solidFill>
                  <a:schemeClr val="tx1"/>
                </a:solidFill>
                <a:latin typeface="+mn-lt"/>
                <a:ea typeface="+mn-ea"/>
                <a:cs typeface="+mn-cs"/>
              </a:rPr>
              <a:t>Table 3. Attributes and Characteristics of Metadata</a:t>
            </a:r>
            <a:endParaRPr lang="en-US" sz="1200" b="0" i="0" kern="1200" dirty="0">
              <a:solidFill>
                <a:schemeClr val="tx1"/>
              </a:solidFill>
              <a:latin typeface="+mn-lt"/>
              <a:ea typeface="+mn-ea"/>
              <a:cs typeface="+mn-cs"/>
            </a:endParaRPr>
          </a:p>
          <a:p>
            <a:pPr fontAlgn="t"/>
            <a:r>
              <a:rPr lang="en-US" dirty="0" err="1"/>
              <a:t>AttributeCharacteristicsExamplesSource</a:t>
            </a:r>
            <a:r>
              <a:rPr lang="en-US" dirty="0"/>
              <a:t> of </a:t>
            </a:r>
            <a:r>
              <a:rPr lang="en-US" dirty="0" err="1"/>
              <a:t>metadataInternal</a:t>
            </a:r>
            <a:r>
              <a:rPr lang="en-US" dirty="0"/>
              <a:t> metadata generated by the creating agent for an information object at the time when it is first created or digitized</a:t>
            </a:r>
          </a:p>
          <a:p>
            <a:pPr fontAlgn="t"/>
            <a:r>
              <a:rPr lang="en-US" dirty="0"/>
              <a:t>Metadata intrinsic to an item or work</a:t>
            </a:r>
          </a:p>
          <a:p>
            <a:pPr fontAlgn="t"/>
            <a:r>
              <a:rPr lang="en-US" dirty="0"/>
              <a:t>File names and header information</a:t>
            </a:r>
          </a:p>
          <a:p>
            <a:pPr fontAlgn="t"/>
            <a:r>
              <a:rPr lang="en-US" dirty="0"/>
              <a:t>Directory structures</a:t>
            </a:r>
          </a:p>
          <a:p>
            <a:pPr fontAlgn="t"/>
            <a:r>
              <a:rPr lang="en-US" dirty="0"/>
              <a:t>File format and compression scheme</a:t>
            </a:r>
          </a:p>
          <a:p>
            <a:pPr fontAlgn="t"/>
            <a:r>
              <a:rPr lang="en-US" dirty="0"/>
              <a:t>A title or inscription added to an artwork by its creator</a:t>
            </a:r>
          </a:p>
          <a:p>
            <a:pPr fontAlgn="t"/>
            <a:r>
              <a:rPr lang="en-US" dirty="0"/>
              <a:t>A title or subtitle on the title page of a manuscript or printed book</a:t>
            </a:r>
          </a:p>
          <a:p>
            <a:pPr fontAlgn="t"/>
            <a:r>
              <a:rPr lang="en-US" dirty="0"/>
              <a:t>External metadata relating to an original item or information object; this is generated after the object is first created or digitized, often by someone other than the original </a:t>
            </a:r>
            <a:r>
              <a:rPr lang="en-US" dirty="0" err="1"/>
              <a:t>creatorURLs</a:t>
            </a:r>
            <a:r>
              <a:rPr lang="en-US" dirty="0"/>
              <a:t>, URIs, PURLs, and other digital statements of provenance and online “location”</a:t>
            </a:r>
          </a:p>
          <a:p>
            <a:pPr fontAlgn="t"/>
            <a:r>
              <a:rPr lang="en-US" dirty="0"/>
              <a:t>“Tracked” changes</a:t>
            </a:r>
          </a:p>
          <a:p>
            <a:pPr fontAlgn="t"/>
            <a:r>
              <a:rPr lang="en-US" dirty="0" err="1"/>
              <a:t>Registrarial</a:t>
            </a:r>
            <a:r>
              <a:rPr lang="en-US" dirty="0"/>
              <a:t> and cataloging records</a:t>
            </a:r>
          </a:p>
          <a:p>
            <a:pPr fontAlgn="t"/>
            <a:r>
              <a:rPr lang="en-US" dirty="0"/>
              <a:t>Rights and other legal information</a:t>
            </a:r>
          </a:p>
          <a:p>
            <a:pPr fontAlgn="t"/>
            <a:r>
              <a:rPr lang="en-US" dirty="0"/>
              <a:t>Method of metadata </a:t>
            </a:r>
            <a:r>
              <a:rPr lang="en-US" dirty="0" err="1"/>
              <a:t>creationAutomatic</a:t>
            </a:r>
            <a:r>
              <a:rPr lang="en-US" dirty="0"/>
              <a:t> creation, capture, or </a:t>
            </a:r>
            <a:r>
              <a:rPr lang="en-US" dirty="0" err="1"/>
              <a:t>inferencing</a:t>
            </a:r>
            <a:r>
              <a:rPr lang="en-US" dirty="0"/>
              <a:t> of </a:t>
            </a:r>
            <a:r>
              <a:rPr lang="en-US" dirty="0" err="1"/>
              <a:t>metadataKeyword</a:t>
            </a:r>
            <a:r>
              <a:rPr lang="en-US" dirty="0"/>
              <a:t> indexes</a:t>
            </a:r>
          </a:p>
          <a:p>
            <a:pPr fontAlgn="t"/>
            <a:r>
              <a:rPr lang="en-US" dirty="0"/>
              <a:t>User-transaction logs</a:t>
            </a:r>
          </a:p>
          <a:p>
            <a:pPr fontAlgn="t"/>
            <a:r>
              <a:rPr lang="en-US" dirty="0"/>
              <a:t>Audit trails</a:t>
            </a:r>
          </a:p>
          <a:p>
            <a:pPr fontAlgn="t"/>
            <a:r>
              <a:rPr lang="en-US" dirty="0"/>
              <a:t>Descriptions of documentary interrelationships and </a:t>
            </a:r>
            <a:r>
              <a:rPr lang="en-US" dirty="0" err="1"/>
              <a:t>intradocument</a:t>
            </a:r>
            <a:r>
              <a:rPr lang="en-US" dirty="0"/>
              <a:t> relationships</a:t>
            </a:r>
          </a:p>
          <a:p>
            <a:pPr fontAlgn="t"/>
            <a:r>
              <a:rPr lang="en-US" dirty="0"/>
              <a:t>Manual creation of metadata by information </a:t>
            </a:r>
            <a:r>
              <a:rPr lang="en-US" dirty="0" err="1"/>
              <a:t>specialistsDescriptive</a:t>
            </a:r>
            <a:r>
              <a:rPr lang="en-US" dirty="0"/>
              <a:t> metadata such as catalog records, finding aids, and specialized </a:t>
            </a:r>
            <a:r>
              <a:rPr lang="en-US" dirty="0" err="1"/>
              <a:t>indexesManual</a:t>
            </a:r>
            <a:r>
              <a:rPr lang="en-US" dirty="0"/>
              <a:t> or automatic creation of metadata during digitization </a:t>
            </a:r>
            <a:r>
              <a:rPr lang="en-US" dirty="0" err="1"/>
              <a:t>processesIndividual</a:t>
            </a:r>
            <a:r>
              <a:rPr lang="en-US" dirty="0"/>
              <a:t> user-contributed or crowd-sourced </a:t>
            </a:r>
            <a:r>
              <a:rPr lang="en-US" dirty="0" err="1"/>
              <a:t>metadataNature</a:t>
            </a:r>
            <a:r>
              <a:rPr lang="en-US" dirty="0"/>
              <a:t> of </a:t>
            </a:r>
            <a:r>
              <a:rPr lang="en-US" dirty="0" err="1"/>
              <a:t>metadataNonexpert</a:t>
            </a:r>
            <a:r>
              <a:rPr lang="en-US" dirty="0"/>
              <a:t> metadata created by persons who are not subject or community specialists or information professionals (e.g., the original creator of the information object or a </a:t>
            </a:r>
            <a:r>
              <a:rPr lang="en-US" dirty="0" err="1"/>
              <a:t>folksonomist</a:t>
            </a:r>
            <a:r>
              <a:rPr lang="en-US" dirty="0"/>
              <a:t>)Title HTML tags and meta tags created for a personal web page</a:t>
            </a:r>
          </a:p>
          <a:p>
            <a:pPr fontAlgn="t"/>
            <a:r>
              <a:rPr lang="en-US" dirty="0"/>
              <a:t>Personal filing systems</a:t>
            </a:r>
          </a:p>
          <a:p>
            <a:pPr fontAlgn="t"/>
            <a:r>
              <a:rPr lang="en-US" dirty="0" err="1"/>
              <a:t>Folksonomies</a:t>
            </a:r>
            <a:endParaRPr lang="en-US" dirty="0"/>
          </a:p>
          <a:p>
            <a:pPr fontAlgn="t"/>
            <a:r>
              <a:rPr lang="en-US" dirty="0"/>
              <a:t>Expert metadata created by subject or community specialists and/or information professionals, often not the original creator of the information </a:t>
            </a:r>
            <a:r>
              <a:rPr lang="en-US" dirty="0" err="1"/>
              <a:t>objectSpecialized</a:t>
            </a:r>
            <a:r>
              <a:rPr lang="en-US" dirty="0"/>
              <a:t> subject headings</a:t>
            </a:r>
          </a:p>
          <a:p>
            <a:pPr fontAlgn="t"/>
            <a:r>
              <a:rPr lang="en-US" dirty="0"/>
              <a:t>Bibliographic records</a:t>
            </a:r>
          </a:p>
          <a:p>
            <a:pPr fontAlgn="t"/>
            <a:r>
              <a:rPr lang="en-US" dirty="0"/>
              <a:t>Archival finding aids</a:t>
            </a:r>
          </a:p>
          <a:p>
            <a:pPr fontAlgn="t"/>
            <a:r>
              <a:rPr lang="en-US" dirty="0"/>
              <a:t>Catalog entries for museum objects</a:t>
            </a:r>
          </a:p>
          <a:p>
            <a:pPr fontAlgn="t"/>
            <a:r>
              <a:rPr lang="en-US" dirty="0"/>
              <a:t>Ad hoc metadata created by subject experts (e.g., tags added to an information object or catalog record by subject experts)</a:t>
            </a:r>
          </a:p>
          <a:p>
            <a:pPr fontAlgn="t"/>
            <a:r>
              <a:rPr lang="en-US" dirty="0" err="1"/>
              <a:t>StructureStructured</a:t>
            </a:r>
            <a:r>
              <a:rPr lang="en-US" dirty="0"/>
              <a:t> metadata that conforms to a predictable standardized or proprietary </a:t>
            </a:r>
            <a:r>
              <a:rPr lang="en-US" dirty="0" err="1"/>
              <a:t>structureMARC</a:t>
            </a:r>
            <a:r>
              <a:rPr lang="en-US" dirty="0"/>
              <a:t>, BIBFRAME, TEI, EAD, LIDO, local database </a:t>
            </a:r>
            <a:r>
              <a:rPr lang="en-US" dirty="0" err="1"/>
              <a:t>formatsUnstructured</a:t>
            </a:r>
            <a:r>
              <a:rPr lang="en-US" dirty="0"/>
              <a:t> metadata that does not conform to a predictable </a:t>
            </a:r>
            <a:r>
              <a:rPr lang="en-US" dirty="0" err="1"/>
              <a:t>structureUnstructured</a:t>
            </a:r>
            <a:r>
              <a:rPr lang="en-US" dirty="0"/>
              <a:t> note fields and other free-text </a:t>
            </a:r>
            <a:r>
              <a:rPr lang="en-US" dirty="0" err="1"/>
              <a:t>annotationsStatusStatic</a:t>
            </a:r>
            <a:r>
              <a:rPr lang="en-US" dirty="0"/>
              <a:t> metadata that does not or should not change once it has been </a:t>
            </a:r>
            <a:r>
              <a:rPr lang="en-US" dirty="0" err="1"/>
              <a:t>createdTechnical</a:t>
            </a:r>
            <a:r>
              <a:rPr lang="en-US" dirty="0"/>
              <a:t> information such as the date(s) of creation and modification of an information object, how it was created, file </a:t>
            </a:r>
            <a:r>
              <a:rPr lang="en-US" dirty="0" err="1"/>
              <a:t>sizeDynamic</a:t>
            </a:r>
            <a:r>
              <a:rPr lang="en-US" dirty="0"/>
              <a:t> metadata that may change with use, manipulation, or preservation of an information </a:t>
            </a:r>
            <a:r>
              <a:rPr lang="en-US" dirty="0" err="1"/>
              <a:t>objectDirectory</a:t>
            </a:r>
            <a:r>
              <a:rPr lang="en-US" dirty="0"/>
              <a:t> structure</a:t>
            </a:r>
          </a:p>
          <a:p>
            <a:pPr fontAlgn="t"/>
            <a:r>
              <a:rPr lang="en-US" dirty="0"/>
              <a:t>User-transaction logs</a:t>
            </a:r>
          </a:p>
          <a:p>
            <a:pPr fontAlgn="t"/>
            <a:r>
              <a:rPr lang="en-US" dirty="0"/>
              <a:t>Long-term metadata necessary to ensure that the information object continues to be accessible and </a:t>
            </a:r>
            <a:r>
              <a:rPr lang="en-US" dirty="0" err="1"/>
              <a:t>usableTechnical</a:t>
            </a:r>
            <a:r>
              <a:rPr lang="en-US" dirty="0"/>
              <a:t> format and processing information</a:t>
            </a:r>
          </a:p>
          <a:p>
            <a:pPr fontAlgn="t"/>
            <a:r>
              <a:rPr lang="en-US" dirty="0"/>
              <a:t>Rights information</a:t>
            </a:r>
          </a:p>
          <a:p>
            <a:pPr fontAlgn="t"/>
            <a:r>
              <a:rPr lang="en-US" dirty="0"/>
              <a:t>Preservation management documentation</a:t>
            </a:r>
          </a:p>
          <a:p>
            <a:pPr fontAlgn="t"/>
            <a:r>
              <a:rPr lang="en-US" dirty="0"/>
              <a:t>Short-term metadata, mainly of a transactional </a:t>
            </a:r>
            <a:r>
              <a:rPr lang="en-US" dirty="0" err="1"/>
              <a:t>natureInterim</a:t>
            </a:r>
            <a:r>
              <a:rPr lang="en-US" dirty="0"/>
              <a:t> location </a:t>
            </a:r>
            <a:r>
              <a:rPr lang="en-US" dirty="0" err="1"/>
              <a:t>informationLegacy</a:t>
            </a:r>
            <a:r>
              <a:rPr lang="en-US" dirty="0"/>
              <a:t> </a:t>
            </a:r>
            <a:r>
              <a:rPr lang="en-US" dirty="0" err="1"/>
              <a:t>metadataMetadata</a:t>
            </a:r>
            <a:r>
              <a:rPr lang="en-US" dirty="0"/>
              <a:t> created using an earlier system of metadata </a:t>
            </a:r>
            <a:r>
              <a:rPr lang="en-US" dirty="0" err="1"/>
              <a:t>schemeSemanticsControlled</a:t>
            </a:r>
            <a:r>
              <a:rPr lang="en-US" dirty="0"/>
              <a:t> metadata that conforms to a standardized vocabulary or authority form and that follows standard content (i.e., cataloging) </a:t>
            </a:r>
            <a:r>
              <a:rPr lang="en-US" dirty="0" err="1"/>
              <a:t>rulesLCSH</a:t>
            </a:r>
            <a:r>
              <a:rPr lang="en-US" dirty="0"/>
              <a:t>, LCNAF, AAT, ULAN, TGM, TGN</a:t>
            </a:r>
          </a:p>
          <a:p>
            <a:pPr fontAlgn="t"/>
            <a:r>
              <a:rPr lang="en-US" dirty="0"/>
              <a:t>AACR, RDA, DACS, CCO</a:t>
            </a:r>
          </a:p>
          <a:p>
            <a:pPr fontAlgn="t"/>
            <a:r>
              <a:rPr lang="en-US" dirty="0"/>
              <a:t>Uncontrolled metadata that does not conform to any standardized vocabulary or authority </a:t>
            </a:r>
            <a:r>
              <a:rPr lang="en-US" dirty="0" err="1"/>
              <a:t>formFree</a:t>
            </a:r>
            <a:r>
              <a:rPr lang="en-US" dirty="0"/>
              <a:t>-text notes</a:t>
            </a:r>
          </a:p>
          <a:p>
            <a:pPr fontAlgn="t"/>
            <a:r>
              <a:rPr lang="en-US" dirty="0"/>
              <a:t>User-created tags</a:t>
            </a:r>
          </a:p>
          <a:p>
            <a:pPr fontAlgn="t"/>
            <a:r>
              <a:rPr lang="en-US" dirty="0" err="1"/>
              <a:t>LevelCollection</a:t>
            </a:r>
            <a:r>
              <a:rPr lang="en-US" dirty="0"/>
              <a:t>-level or group-level metadata relating to collections or groupings of original items and/or information </a:t>
            </a:r>
            <a:r>
              <a:rPr lang="en-US" dirty="0" err="1"/>
              <a:t>objectsCollection</a:t>
            </a:r>
            <a:r>
              <a:rPr lang="en-US" dirty="0"/>
              <a:t>- or group-level record (e.g., a bibliographic record for a group or collection of items; a finding aid for an intact archival collection)</a:t>
            </a:r>
          </a:p>
          <a:p>
            <a:pPr fontAlgn="t"/>
            <a:r>
              <a:rPr lang="en-US" dirty="0"/>
              <a:t>Series- or group-level information in a bibliographic record, finding aid, or museum collection record</a:t>
            </a:r>
          </a:p>
          <a:p>
            <a:pPr fontAlgn="t"/>
            <a:r>
              <a:rPr lang="en-US" dirty="0"/>
              <a:t>Item-level or within-item-level metadata relating to individual items and/or information objects, often contained within </a:t>
            </a:r>
            <a:r>
              <a:rPr lang="en-US" dirty="0" err="1"/>
              <a:t>collectionsCatalog</a:t>
            </a:r>
            <a:r>
              <a:rPr lang="en-US" dirty="0"/>
              <a:t> records for individual bibliographic items or unique cultural objects</a:t>
            </a:r>
          </a:p>
          <a:p>
            <a:pPr fontAlgn="t"/>
            <a:r>
              <a:rPr lang="en-US" dirty="0"/>
              <a:t>Transcribed image captions and dates</a:t>
            </a:r>
          </a:p>
          <a:p>
            <a:pPr fontAlgn="t"/>
            <a:r>
              <a:rPr lang="en-US" dirty="0"/>
              <a:t>“Tombstone” information for works of art and material culture</a:t>
            </a:r>
          </a:p>
          <a:p>
            <a:pPr fontAlgn="t"/>
            <a:r>
              <a:rPr lang="en-US" dirty="0"/>
              <a:t>Format information</a:t>
            </a:r>
          </a:p>
          <a:p>
            <a:r>
              <a:rPr lang="en-US" sz="1200" b="0" i="0" kern="1200" dirty="0">
                <a:solidFill>
                  <a:schemeClr val="tx1"/>
                </a:solidFill>
                <a:latin typeface="+mn-lt"/>
                <a:ea typeface="+mn-ea"/>
                <a:cs typeface="+mn-cs"/>
              </a:rPr>
              <a:t>Figure 1 illustrates the different phases through which information objects typically move during their life cycles in today’s digital environment.</a:t>
            </a:r>
            <a:r>
              <a:rPr lang="en-US" sz="1200" b="0" i="0" u="none" strike="noStrike" kern="1200" baseline="30000" dirty="0">
                <a:solidFill>
                  <a:schemeClr val="tx1"/>
                </a:solidFill>
                <a:latin typeface="+mn-lt"/>
                <a:ea typeface="+mn-ea"/>
                <a:cs typeface="+mn-cs"/>
                <a:hlinkClick r:id="rId3"/>
              </a:rPr>
              <a:t>7</a:t>
            </a:r>
            <a:r>
              <a:rPr lang="en-US" sz="1200" b="0" i="0" kern="1200" dirty="0">
                <a:solidFill>
                  <a:schemeClr val="tx1"/>
                </a:solidFill>
                <a:latin typeface="+mn-lt"/>
                <a:ea typeface="+mn-ea"/>
                <a:cs typeface="+mn-cs"/>
              </a:rPr>
              <a:t> As they move through each phase, information objects acquire layers of metadata that can be associated with them in several ways.</a:t>
            </a:r>
          </a:p>
          <a:p>
            <a:r>
              <a:rPr lang="en-US" sz="1200" b="1" i="0" kern="1200" dirty="0">
                <a:solidFill>
                  <a:schemeClr val="tx1"/>
                </a:solidFill>
                <a:latin typeface="+mn-lt"/>
                <a:ea typeface="+mn-ea"/>
                <a:cs typeface="+mn-cs"/>
              </a:rPr>
              <a:t>Figure 1. The Life Cycle of an Information Object</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Different types of metadata can become associated with an information object by a variety of processes, both manual and automated. These layers of accrued metadata can be contained within the same “envelope” as the information object itself—for example, in the form of header information for an image file or through some form of metadata bundling (e.g., via METS) that packages structural, descriptive, administrative, and other metadata with an information object or digital surrogate and indicates the types of relationships among the various parts of complex information objects (e.g., a digital surrogate consisting of a series of images representing the pages in a book or an album of illustrations or the constituent parts of a decorative arts object such as a tea service). Metadata can also be attached to the information object through bidirectional pointers or hyperlinks, while the relationships between metadata and information objects—and among different aspects of metadata—can be documented by registering them with a metadata registry. However, in any instance in which it is critical that metadata and content coexist, it is highly recommended that the metadata become an integral part of the information object—that is, that it be “embedded” in the object and not stored or linked elsewhere.</a:t>
            </a:r>
          </a:p>
          <a:p>
            <a:r>
              <a:rPr lang="en-US" sz="1200" b="0" i="0" kern="1200" dirty="0">
                <a:solidFill>
                  <a:schemeClr val="tx1"/>
                </a:solidFill>
                <a:latin typeface="+mn-lt"/>
                <a:ea typeface="+mn-ea"/>
                <a:cs typeface="+mn-cs"/>
              </a:rPr>
              <a:t>As systems designers respond to the need to incorporate and manage metadata in information systems and to address how to ensure the ongoing viability of both information objects and their associated metadata through time, many additional mechanisms for associating metadata with information objects are likely to become available. Metadata registries and schema record-keeping systems are also more likely to develop as it becomes increasingly necessary to document schema evolution and to alert implementers to version changes.</a:t>
            </a:r>
            <a:r>
              <a:rPr lang="en-US" sz="1200" b="0" i="0" u="none" strike="noStrike" kern="1200" baseline="30000" dirty="0">
                <a:solidFill>
                  <a:schemeClr val="tx1"/>
                </a:solidFill>
                <a:latin typeface="+mn-lt"/>
                <a:ea typeface="+mn-ea"/>
                <a:cs typeface="+mn-cs"/>
                <a:hlinkClick r:id="rId3"/>
              </a:rPr>
              <a:t>8</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Primary Functions of Metadata</a:t>
            </a:r>
          </a:p>
          <a:p>
            <a:r>
              <a:rPr lang="en-US" sz="1200" b="0" i="1" kern="1200" dirty="0">
                <a:solidFill>
                  <a:schemeClr val="tx1"/>
                </a:solidFill>
                <a:latin typeface="+mn-lt"/>
                <a:ea typeface="+mn-ea"/>
                <a:cs typeface="+mn-cs"/>
              </a:rPr>
              <a:t>Creation, </a:t>
            </a:r>
            <a:r>
              <a:rPr lang="en-US" sz="1200" b="0" i="1" kern="1200" dirty="0" err="1">
                <a:solidFill>
                  <a:schemeClr val="tx1"/>
                </a:solidFill>
                <a:latin typeface="+mn-lt"/>
                <a:ea typeface="+mn-ea"/>
                <a:cs typeface="+mn-cs"/>
              </a:rPr>
              <a:t>multiversioning</a:t>
            </a:r>
            <a:r>
              <a:rPr lang="en-US" sz="1200" b="0" i="1" kern="1200" dirty="0">
                <a:solidFill>
                  <a:schemeClr val="tx1"/>
                </a:solidFill>
                <a:latin typeface="+mn-lt"/>
                <a:ea typeface="+mn-ea"/>
                <a:cs typeface="+mn-cs"/>
              </a:rPr>
              <a:t>, reuse, and </a:t>
            </a:r>
            <a:r>
              <a:rPr lang="en-US" sz="1200" b="0" i="1" kern="1200" dirty="0" err="1">
                <a:solidFill>
                  <a:schemeClr val="tx1"/>
                </a:solidFill>
                <a:latin typeface="+mn-lt"/>
                <a:ea typeface="+mn-ea"/>
                <a:cs typeface="+mn-cs"/>
              </a:rPr>
              <a:t>recontextualization</a:t>
            </a:r>
            <a:r>
              <a:rPr lang="en-US" sz="1200" b="0" i="1" kern="1200" dirty="0">
                <a:solidFill>
                  <a:schemeClr val="tx1"/>
                </a:solidFill>
                <a:latin typeface="+mn-lt"/>
                <a:ea typeface="+mn-ea"/>
                <a:cs typeface="+mn-cs"/>
              </a:rPr>
              <a:t> of information objects.</a:t>
            </a:r>
            <a:r>
              <a:rPr lang="en-US" sz="1200" b="0" i="0" kern="1200" dirty="0">
                <a:solidFill>
                  <a:schemeClr val="tx1"/>
                </a:solidFill>
                <a:latin typeface="+mn-lt"/>
                <a:ea typeface="+mn-ea"/>
                <a:cs typeface="+mn-cs"/>
              </a:rPr>
              <a:t> Objects enter a digital information system by being created digitally or by being converted into a digital format. Multiple versions of the same object may be created for preservation, research, exhibition, dissemination, or even product-­development purposes. Some administrative and descriptive metadata may and indeed should be included by the creator or digitizer, especially if reuse is envisaged, such as in a digital asset management system.</a:t>
            </a:r>
          </a:p>
          <a:p>
            <a:r>
              <a:rPr lang="en-US" sz="1200" b="0" i="1" kern="1200" dirty="0">
                <a:solidFill>
                  <a:schemeClr val="tx1"/>
                </a:solidFill>
                <a:latin typeface="+mn-lt"/>
                <a:ea typeface="+mn-ea"/>
                <a:cs typeface="+mn-cs"/>
              </a:rPr>
              <a:t>Organization and description</a:t>
            </a:r>
            <a:r>
              <a:rPr lang="en-US" sz="1200" b="0" i="0" kern="1200" dirty="0">
                <a:solidFill>
                  <a:schemeClr val="tx1"/>
                </a:solidFill>
                <a:latin typeface="+mn-lt"/>
                <a:ea typeface="+mn-ea"/>
                <a:cs typeface="+mn-cs"/>
              </a:rPr>
              <a:t>. A primary function of metadata is the description and ordering of original objects or items in a repository or collection as well as of the information objects relating to the originals. Information objects are automatically or manually organized into the structure of the digital information system and may include descriptions generated by the original creator. Additional metadata may be created by information professionals through registration, cataloging, and indexing processes, or by others via </a:t>
            </a:r>
            <a:r>
              <a:rPr lang="en-US" sz="1200" b="0" i="0" kern="1200" dirty="0" err="1">
                <a:solidFill>
                  <a:schemeClr val="tx1"/>
                </a:solidFill>
                <a:latin typeface="+mn-lt"/>
                <a:ea typeface="+mn-ea"/>
                <a:cs typeface="+mn-cs"/>
              </a:rPr>
              <a:t>folksonomies</a:t>
            </a:r>
            <a:r>
              <a:rPr lang="en-US" sz="1200" b="0" i="0" kern="1200" dirty="0">
                <a:solidFill>
                  <a:schemeClr val="tx1"/>
                </a:solidFill>
                <a:latin typeface="+mn-lt"/>
                <a:ea typeface="+mn-ea"/>
                <a:cs typeface="+mn-cs"/>
              </a:rPr>
              <a:t> and other forms of user-contributed metadata.</a:t>
            </a:r>
          </a:p>
          <a:p>
            <a:r>
              <a:rPr lang="en-US" sz="1200" b="0" i="1" kern="1200" dirty="0">
                <a:solidFill>
                  <a:schemeClr val="tx1"/>
                </a:solidFill>
                <a:latin typeface="+mn-lt"/>
                <a:ea typeface="+mn-ea"/>
                <a:cs typeface="+mn-cs"/>
              </a:rPr>
              <a:t>Validation.</a:t>
            </a:r>
            <a:r>
              <a:rPr lang="en-US" sz="1200" b="0" i="0" kern="1200" dirty="0">
                <a:solidFill>
                  <a:schemeClr val="tx1"/>
                </a:solidFill>
                <a:latin typeface="+mn-lt"/>
                <a:ea typeface="+mn-ea"/>
                <a:cs typeface="+mn-cs"/>
              </a:rPr>
              <a:t> Users scrutinize metadata and other aspects of retrieved resources in order to ascertain the authoritativeness and trustworthiness of those resources.</a:t>
            </a:r>
          </a:p>
          <a:p>
            <a:r>
              <a:rPr lang="en-US" sz="1200" b="0" i="1" kern="1200" dirty="0">
                <a:solidFill>
                  <a:schemeClr val="tx1"/>
                </a:solidFill>
                <a:latin typeface="+mn-lt"/>
                <a:ea typeface="+mn-ea"/>
                <a:cs typeface="+mn-cs"/>
              </a:rPr>
              <a:t>Search and retrieval.</a:t>
            </a:r>
            <a:r>
              <a:rPr lang="en-US" sz="1200" b="0" i="0" kern="1200" dirty="0">
                <a:solidFill>
                  <a:schemeClr val="tx1"/>
                </a:solidFill>
                <a:latin typeface="+mn-lt"/>
                <a:ea typeface="+mn-ea"/>
                <a:cs typeface="+mn-cs"/>
              </a:rPr>
              <a:t> Good descriptive metadata is essential to users’ ability to find and retrieve relevant metadata and information objects. Information objects—both those that are locally stored and virtually distributed—are subject to search and retrieval by users, and information systems create and maintain metadata that tracks retrieval algorithms, user transactions, and system effectiveness in storage and retrieval.</a:t>
            </a:r>
          </a:p>
          <a:p>
            <a:r>
              <a:rPr lang="en-US" sz="1200" b="0" i="1" kern="1200" dirty="0">
                <a:solidFill>
                  <a:schemeClr val="tx1"/>
                </a:solidFill>
                <a:latin typeface="+mn-lt"/>
                <a:ea typeface="+mn-ea"/>
                <a:cs typeface="+mn-cs"/>
              </a:rPr>
              <a:t>Utilization and preservation.</a:t>
            </a:r>
            <a:r>
              <a:rPr lang="en-US" sz="1200" b="0" i="0" kern="1200" dirty="0">
                <a:solidFill>
                  <a:schemeClr val="tx1"/>
                </a:solidFill>
                <a:latin typeface="+mn-lt"/>
                <a:ea typeface="+mn-ea"/>
                <a:cs typeface="+mn-cs"/>
              </a:rPr>
              <a:t> In the digital realm, information objects may be subject to many different kinds of uses throughout their lives, during which they may also be reproduced and modified. Metadata related to user annotations, rights tracking, and version control may be created. Digital objects, especially those that are born digital, also need to be subject to a continuous preservation regime and undergo such processes as refreshing, migration, and integrity checking to ensure their continued availability and to document any changes that might have occurred to the information object during preservation processes.</a:t>
            </a:r>
          </a:p>
          <a:p>
            <a:r>
              <a:rPr lang="en-US" sz="1200" b="0" i="1" kern="1200" dirty="0">
                <a:solidFill>
                  <a:schemeClr val="tx1"/>
                </a:solidFill>
                <a:latin typeface="+mn-lt"/>
                <a:ea typeface="+mn-ea"/>
                <a:cs typeface="+mn-cs"/>
              </a:rPr>
              <a:t>Disposition.</a:t>
            </a:r>
            <a:r>
              <a:rPr lang="en-US" sz="1200" b="0" i="0" kern="1200" dirty="0">
                <a:solidFill>
                  <a:schemeClr val="tx1"/>
                </a:solidFill>
                <a:latin typeface="+mn-lt"/>
                <a:ea typeface="+mn-ea"/>
                <a:cs typeface="+mn-cs"/>
              </a:rPr>
              <a:t> Metadata is a key component in documenting the disposition (e.g., accessioning, </a:t>
            </a:r>
            <a:r>
              <a:rPr lang="en-US" sz="1200" b="0" i="0" kern="1200" dirty="0" err="1">
                <a:solidFill>
                  <a:schemeClr val="tx1"/>
                </a:solidFill>
                <a:latin typeface="+mn-lt"/>
                <a:ea typeface="+mn-ea"/>
                <a:cs typeface="+mn-cs"/>
              </a:rPr>
              <a:t>deaccessioning</a:t>
            </a:r>
            <a:r>
              <a:rPr lang="en-US" sz="1200" b="0" i="0" kern="1200" dirty="0">
                <a:solidFill>
                  <a:schemeClr val="tx1"/>
                </a:solidFill>
                <a:latin typeface="+mn-lt"/>
                <a:ea typeface="+mn-ea"/>
                <a:cs typeface="+mn-cs"/>
              </a:rPr>
              <a:t>) of original objects and items in a repository as well as of the information objects relating to those originals. Information objects that are inactive or no longer necessary may be discarded.</a:t>
            </a:r>
          </a:p>
          <a:p>
            <a:r>
              <a:rPr lang="en-US" sz="1200" b="0" i="0" kern="1200" dirty="0">
                <a:solidFill>
                  <a:schemeClr val="tx1"/>
                </a:solidFill>
                <a:latin typeface="+mn-lt"/>
                <a:ea typeface="+mn-ea"/>
                <a:cs typeface="+mn-cs"/>
              </a:rPr>
              <a:t>Some Little-Known Facts about Metadata</a:t>
            </a:r>
          </a:p>
          <a:p>
            <a:r>
              <a:rPr lang="en-US" sz="1200" b="0" i="1" kern="1200" dirty="0">
                <a:solidFill>
                  <a:schemeClr val="tx1"/>
                </a:solidFill>
                <a:latin typeface="+mn-lt"/>
                <a:ea typeface="+mn-ea"/>
                <a:cs typeface="+mn-cs"/>
              </a:rPr>
              <a:t>Metadata does not have to be digital.</a:t>
            </a:r>
            <a:r>
              <a:rPr lang="en-US" sz="1200" b="0" i="0" kern="1200" dirty="0">
                <a:solidFill>
                  <a:schemeClr val="tx1"/>
                </a:solidFill>
                <a:latin typeface="+mn-lt"/>
                <a:ea typeface="+mn-ea"/>
                <a:cs typeface="+mn-cs"/>
              </a:rPr>
              <a:t> Cultural heritage and information professionals have been creating metadata for as long as they have been managing collections. Increasingly, such metadata is being incorporated into digital information systems, but metadata can also be recorded in analog formats such as card catalogs, vertical files, and file labels.</a:t>
            </a:r>
          </a:p>
          <a:p>
            <a:r>
              <a:rPr lang="en-US" sz="1200" b="0" i="1" kern="1200" dirty="0">
                <a:solidFill>
                  <a:schemeClr val="tx1"/>
                </a:solidFill>
                <a:latin typeface="+mn-lt"/>
                <a:ea typeface="+mn-ea"/>
                <a:cs typeface="+mn-cs"/>
              </a:rPr>
              <a:t>Metadata relates to more than the description of an object.</a:t>
            </a:r>
            <a:r>
              <a:rPr lang="en-US" sz="1200" b="0" i="0" kern="1200" dirty="0">
                <a:solidFill>
                  <a:schemeClr val="tx1"/>
                </a:solidFill>
                <a:latin typeface="+mn-lt"/>
                <a:ea typeface="+mn-ea"/>
                <a:cs typeface="+mn-cs"/>
              </a:rPr>
              <a:t> While museum, archive, and library professionals may be most familiar with the term in association with description or cataloging, metadata can also indicate the context, management, processing, preservation, and use of the resources being described.</a:t>
            </a:r>
          </a:p>
          <a:p>
            <a:r>
              <a:rPr lang="en-US" sz="1200" b="0" i="1" kern="1200" dirty="0">
                <a:solidFill>
                  <a:schemeClr val="tx1"/>
                </a:solidFill>
                <a:latin typeface="+mn-lt"/>
                <a:ea typeface="+mn-ea"/>
                <a:cs typeface="+mn-cs"/>
              </a:rPr>
              <a:t>Metadata can come from a variety of sources.</a:t>
            </a:r>
            <a:r>
              <a:rPr lang="en-US" sz="1200" b="0" i="0" kern="1200" dirty="0">
                <a:solidFill>
                  <a:schemeClr val="tx1"/>
                </a:solidFill>
                <a:latin typeface="+mn-lt"/>
                <a:ea typeface="+mn-ea"/>
                <a:cs typeface="+mn-cs"/>
              </a:rPr>
              <a:t> Metadata can be supplied by a human (by the creator of the digital file, by an information professional, and/or by an expert or non-expert user). It can also be generated automatically by a computer algorithm, or inferred through a relationship to another resource, such as a hyperlink.</a:t>
            </a:r>
          </a:p>
          <a:p>
            <a:r>
              <a:rPr lang="en-US" sz="1200" b="0" i="1" kern="1200" dirty="0">
                <a:solidFill>
                  <a:schemeClr val="tx1"/>
                </a:solidFill>
                <a:latin typeface="+mn-lt"/>
                <a:ea typeface="+mn-ea"/>
                <a:cs typeface="+mn-cs"/>
              </a:rPr>
              <a:t>Metadata continues to accrue during the life of an information object or system.</a:t>
            </a:r>
            <a:r>
              <a:rPr lang="en-US" sz="1200" b="0" i="0" kern="1200" dirty="0">
                <a:solidFill>
                  <a:schemeClr val="tx1"/>
                </a:solidFill>
                <a:latin typeface="+mn-lt"/>
                <a:ea typeface="+mn-ea"/>
                <a:cs typeface="+mn-cs"/>
              </a:rPr>
              <a:t> Metadata is created, modified, and sometimes even disposed of at many points during the life of a resource.</a:t>
            </a:r>
          </a:p>
          <a:p>
            <a:r>
              <a:rPr lang="en-US" sz="1200" b="0" i="1" kern="1200" dirty="0">
                <a:solidFill>
                  <a:schemeClr val="tx1"/>
                </a:solidFill>
                <a:latin typeface="+mn-lt"/>
                <a:ea typeface="+mn-ea"/>
                <a:cs typeface="+mn-cs"/>
              </a:rPr>
              <a:t>One information object’s</a:t>
            </a:r>
            <a:r>
              <a:rPr lang="en-US" sz="1200" b="0" i="0" kern="1200" dirty="0">
                <a:solidFill>
                  <a:schemeClr val="tx1"/>
                </a:solidFill>
                <a:latin typeface="+mn-lt"/>
                <a:ea typeface="+mn-ea"/>
                <a:cs typeface="+mn-cs"/>
              </a:rPr>
              <a:t> metadata </a:t>
            </a:r>
            <a:r>
              <a:rPr lang="en-US" sz="1200" b="0" i="1" kern="1200" dirty="0">
                <a:solidFill>
                  <a:schemeClr val="tx1"/>
                </a:solidFill>
                <a:latin typeface="+mn-lt"/>
                <a:ea typeface="+mn-ea"/>
                <a:cs typeface="+mn-cs"/>
              </a:rPr>
              <a:t>can simultaneously be another information object’s</a:t>
            </a:r>
            <a:r>
              <a:rPr lang="en-US" sz="1200" b="0" i="0" kern="1200" dirty="0">
                <a:solidFill>
                  <a:schemeClr val="tx1"/>
                </a:solidFill>
                <a:latin typeface="+mn-lt"/>
                <a:ea typeface="+mn-ea"/>
                <a:cs typeface="+mn-cs"/>
              </a:rPr>
              <a:t> data, </a:t>
            </a:r>
            <a:r>
              <a:rPr lang="en-US" sz="1200" b="0" i="1" kern="1200" dirty="0">
                <a:solidFill>
                  <a:schemeClr val="tx1"/>
                </a:solidFill>
                <a:latin typeface="+mn-lt"/>
                <a:ea typeface="+mn-ea"/>
                <a:cs typeface="+mn-cs"/>
              </a:rPr>
              <a:t>depending on the kinds of aggregations of and dependencies between information objects and systems.</a:t>
            </a:r>
            <a:r>
              <a:rPr lang="en-US" sz="1200" b="0" i="0" kern="1200" dirty="0">
                <a:solidFill>
                  <a:schemeClr val="tx1"/>
                </a:solidFill>
                <a:latin typeface="+mn-lt"/>
                <a:ea typeface="+mn-ea"/>
                <a:cs typeface="+mn-cs"/>
              </a:rPr>
              <a:t> The distinctions between what constitutes </a:t>
            </a:r>
            <a:r>
              <a:rPr lang="en-US" sz="1200" b="0" i="1" kern="1200" dirty="0">
                <a:solidFill>
                  <a:schemeClr val="tx1"/>
                </a:solidFill>
                <a:latin typeface="+mn-lt"/>
                <a:ea typeface="+mn-ea"/>
                <a:cs typeface="+mn-cs"/>
              </a:rPr>
              <a:t>data</a:t>
            </a:r>
            <a:r>
              <a:rPr lang="en-US" sz="1200" b="0" i="0" kern="1200" dirty="0">
                <a:solidFill>
                  <a:schemeClr val="tx1"/>
                </a:solidFill>
                <a:latin typeface="+mn-lt"/>
                <a:ea typeface="+mn-ea"/>
                <a:cs typeface="+mn-cs"/>
              </a:rPr>
              <a:t> and what constitutes </a:t>
            </a:r>
            <a:r>
              <a:rPr lang="en-US" sz="1200" b="0" i="1" kern="1200" dirty="0">
                <a:solidFill>
                  <a:schemeClr val="tx1"/>
                </a:solidFill>
                <a:latin typeface="+mn-lt"/>
                <a:ea typeface="+mn-ea"/>
                <a:cs typeface="+mn-cs"/>
              </a:rPr>
              <a:t>metadata</a:t>
            </a:r>
            <a:r>
              <a:rPr lang="en-US" sz="1200" b="0" i="0" kern="1200" dirty="0">
                <a:solidFill>
                  <a:schemeClr val="tx1"/>
                </a:solidFill>
                <a:latin typeface="+mn-lt"/>
                <a:ea typeface="+mn-ea"/>
                <a:cs typeface="+mn-cs"/>
              </a:rPr>
              <a:t> can often be very fluid and may depend on how one wishes to use a certain information object.</a:t>
            </a:r>
          </a:p>
          <a:p>
            <a:r>
              <a:rPr lang="en-US" sz="1200" b="0" i="0" kern="1200" dirty="0">
                <a:solidFill>
                  <a:schemeClr val="tx1"/>
                </a:solidFill>
                <a:latin typeface="+mn-lt"/>
                <a:ea typeface="+mn-ea"/>
                <a:cs typeface="+mn-cs"/>
              </a:rPr>
              <a:t>Why Is Metadata Important?</a:t>
            </a:r>
          </a:p>
          <a:p>
            <a:r>
              <a:rPr lang="en-US" sz="1200" b="0" i="0" kern="1200" dirty="0">
                <a:solidFill>
                  <a:schemeClr val="tx1"/>
                </a:solidFill>
                <a:latin typeface="+mn-lt"/>
                <a:ea typeface="+mn-ea"/>
                <a:cs typeface="+mn-cs"/>
              </a:rPr>
              <a:t>Metadata consists of complex constructs that can be expensive to create and maintain. How, then, can one justify the cost and effort involved? The development of the World Wide Web and other networked digital information systems has provided information professionals with many opportunities while at the same time requiring them to confront issues that they have not had occasion to explore previously. Judiciously crafted metadata, wherever possible conforming to national and international standards, has become one of the tools that information professionals are using to exploit some of these opportunities as well as to address some emerging issues, discussed below.</a:t>
            </a:r>
          </a:p>
          <a:p>
            <a:r>
              <a:rPr lang="en-US" sz="1200" b="0" i="1" kern="1200" dirty="0">
                <a:solidFill>
                  <a:schemeClr val="tx1"/>
                </a:solidFill>
                <a:latin typeface="+mn-lt"/>
                <a:ea typeface="+mn-ea"/>
                <a:cs typeface="+mn-cs"/>
              </a:rPr>
              <a:t>Increased accessibility</a:t>
            </a:r>
            <a:r>
              <a:rPr lang="en-US" sz="1200" b="0" i="0" kern="1200" dirty="0">
                <a:solidFill>
                  <a:schemeClr val="tx1"/>
                </a:solidFill>
                <a:latin typeface="+mn-lt"/>
                <a:ea typeface="+mn-ea"/>
                <a:cs typeface="+mn-cs"/>
              </a:rPr>
              <a:t>: Effectiveness of searching can be significantly enhanced through the existence of rich, consistent, carefully crafted descriptive metadata. Metadata can also make it possible to search across multiple collections or to create virtual collections from materials that are distributed across several repositories—but only if the descriptive metadata records are in the same format or have been mapped across the various collections and formats. (Mary Woodley discusses this in more detail in chapter 3, </a:t>
            </a:r>
            <a:r>
              <a:rPr lang="en-US" sz="1200" b="0" i="0" u="none" strike="noStrike" kern="1200" dirty="0">
                <a:solidFill>
                  <a:schemeClr val="tx1"/>
                </a:solidFill>
                <a:latin typeface="+mn-lt"/>
                <a:ea typeface="+mn-ea"/>
                <a:cs typeface="+mn-cs"/>
                <a:hlinkClick r:id="rId6"/>
              </a:rPr>
              <a:t>“Metadata Matters.”</a:t>
            </a:r>
            <a:r>
              <a:rPr lang="en-US" sz="1200" b="0" i="0" kern="1200" dirty="0">
                <a:solidFill>
                  <a:schemeClr val="tx1"/>
                </a:solidFill>
                <a:latin typeface="+mn-lt"/>
                <a:ea typeface="+mn-ea"/>
                <a:cs typeface="+mn-cs"/>
              </a:rPr>
              <a:t>) Metadata standards that have been developed by different professional communities but include some common data elements (e.g. title, date, creator)—such as Dublin Core, EAD, MARC, BIBFRAME, the Metadata Object Description Schema (MODS), LIDO, and the Text Encoding Initiative (TEI)—are making it easier for users to negotiate between descriptive surrogates of information objects and digital versions of the objects themselves and to search at both the item and collection levels within and across information systems.</a:t>
            </a:r>
          </a:p>
          <a:p>
            <a:r>
              <a:rPr lang="en-US" sz="1200" b="0" i="1" kern="1200" dirty="0">
                <a:solidFill>
                  <a:schemeClr val="tx1"/>
                </a:solidFill>
                <a:latin typeface="+mn-lt"/>
                <a:ea typeface="+mn-ea"/>
                <a:cs typeface="+mn-cs"/>
              </a:rPr>
              <a:t>Retention of context</a:t>
            </a:r>
            <a:r>
              <a:rPr lang="en-US" sz="1200" b="0" i="0" kern="1200" dirty="0">
                <a:solidFill>
                  <a:schemeClr val="tx1"/>
                </a:solidFill>
                <a:latin typeface="+mn-lt"/>
                <a:ea typeface="+mn-ea"/>
                <a:cs typeface="+mn-cs"/>
              </a:rPr>
              <a:t>: Museum, archival, and library repositories do not simply hold objects. They maintain collections of objects that have complex interrelationships and a variety of associations with people, places, movements or styles, and events. In the digital world it is not unusual for a single object from a collection to be digitized and then for that digital surrogate to become separated from both its own cataloging information (descriptive metadata) and its relationship to the other objects in the same collection, resulting in a </a:t>
            </a:r>
            <a:r>
              <a:rPr lang="en-US" sz="1200" b="0" i="0" kern="1200" dirty="0" err="1">
                <a:solidFill>
                  <a:schemeClr val="tx1"/>
                </a:solidFill>
                <a:latin typeface="+mn-lt"/>
                <a:ea typeface="+mn-ea"/>
                <a:cs typeface="+mn-cs"/>
              </a:rPr>
              <a:t>decontextualized</a:t>
            </a:r>
            <a:r>
              <a:rPr lang="en-US" sz="1200" b="0" i="0" kern="1200" dirty="0">
                <a:solidFill>
                  <a:schemeClr val="tx1"/>
                </a:solidFill>
                <a:latin typeface="+mn-lt"/>
                <a:ea typeface="+mn-ea"/>
                <a:cs typeface="+mn-cs"/>
              </a:rPr>
              <a:t> information object. Metadata plays a crucial role in documenting and maintaining important relationships as well as in indicating the authenticity, structural and procedural integrity, and degree of completeness of information objects. In an archive, for example, by documenting the content, context, and structure of an archival record, metadata in the form of an archival finding aid is what helps to distinguish that record from </a:t>
            </a:r>
            <a:r>
              <a:rPr lang="en-US" sz="1200" b="0" i="0" kern="1200" dirty="0" err="1">
                <a:solidFill>
                  <a:schemeClr val="tx1"/>
                </a:solidFill>
                <a:latin typeface="+mn-lt"/>
                <a:ea typeface="+mn-ea"/>
                <a:cs typeface="+mn-cs"/>
              </a:rPr>
              <a:t>decontextualized</a:t>
            </a:r>
            <a:r>
              <a:rPr lang="en-US" sz="1200" b="0" i="0" kern="1200" dirty="0">
                <a:solidFill>
                  <a:schemeClr val="tx1"/>
                </a:solidFill>
                <a:latin typeface="+mn-lt"/>
                <a:ea typeface="+mn-ea"/>
                <a:cs typeface="+mn-cs"/>
              </a:rPr>
              <a:t> information.</a:t>
            </a:r>
          </a:p>
          <a:p>
            <a:r>
              <a:rPr lang="en-US" sz="1200" b="0" i="1" kern="1200" dirty="0">
                <a:solidFill>
                  <a:schemeClr val="tx1"/>
                </a:solidFill>
                <a:latin typeface="+mn-lt"/>
                <a:ea typeface="+mn-ea"/>
                <a:cs typeface="+mn-cs"/>
              </a:rPr>
              <a:t>Expanding use</a:t>
            </a:r>
            <a:r>
              <a:rPr lang="en-US" sz="1200" b="0" i="0" kern="1200" dirty="0">
                <a:solidFill>
                  <a:schemeClr val="tx1"/>
                </a:solidFill>
                <a:latin typeface="+mn-lt"/>
                <a:ea typeface="+mn-ea"/>
                <a:cs typeface="+mn-cs"/>
              </a:rPr>
              <a:t>: Digital information systems for museum and archival collections make it easier to disseminate digital versions of unique objects to users around the globe who, for reasons of geography, economics, or other barriers, might otherwise not have an opportunity to view them. With new communities of users, however, come new challenges concerning how to make the materials most intellectually accessible. These new communities may have significantly different needs, cultural perspectives, language skills, and information-seeking behaviors from those of the traditional users for whom many existing information services were originally designed.</a:t>
            </a:r>
          </a:p>
          <a:p>
            <a:r>
              <a:rPr lang="en-US" sz="1200" b="0" i="1" kern="1200" dirty="0">
                <a:solidFill>
                  <a:schemeClr val="tx1"/>
                </a:solidFill>
                <a:latin typeface="+mn-lt"/>
                <a:ea typeface="+mn-ea"/>
                <a:cs typeface="+mn-cs"/>
              </a:rPr>
              <a:t>Teaching and learning:</a:t>
            </a:r>
            <a:r>
              <a:rPr lang="en-US" sz="1200" b="0" i="0" kern="1200" dirty="0">
                <a:solidFill>
                  <a:schemeClr val="tx1"/>
                </a:solidFill>
                <a:latin typeface="+mn-lt"/>
                <a:ea typeface="+mn-ea"/>
                <a:cs typeface="+mn-cs"/>
              </a:rPr>
              <a:t> K–12 teachers and students may want to search for and use information objects in quite different ways from those of scholarly researchers. Instructors may wish to develop lesson plans or to scaffold learning so that students build on prior knowledge or are introduced to technical terminology. Specialized forms of metadata have been developed to address these needs.</a:t>
            </a:r>
            <a:r>
              <a:rPr lang="en-US" sz="1200" b="0" i="0" u="none" strike="noStrike" kern="1200" baseline="30000" dirty="0">
                <a:solidFill>
                  <a:schemeClr val="tx1"/>
                </a:solidFill>
                <a:latin typeface="+mn-lt"/>
                <a:ea typeface="+mn-ea"/>
                <a:cs typeface="+mn-cs"/>
                <a:hlinkClick r:id="rId3"/>
              </a:rPr>
              <a:t>9</a:t>
            </a:r>
            <a:r>
              <a:rPr lang="en-US" sz="1200" b="0" i="0" kern="1200" dirty="0">
                <a:solidFill>
                  <a:schemeClr val="tx1"/>
                </a:solidFill>
                <a:latin typeface="+mn-lt"/>
                <a:ea typeface="+mn-ea"/>
                <a:cs typeface="+mn-cs"/>
              </a:rPr>
              <a:t> In addition, the judicious use of controlled vocabularies and </a:t>
            </a:r>
            <a:r>
              <a:rPr lang="en-US" sz="1200" b="0" i="0" kern="1200" dirty="0" err="1">
                <a:solidFill>
                  <a:schemeClr val="tx1"/>
                </a:solidFill>
                <a:latin typeface="+mn-lt"/>
                <a:ea typeface="+mn-ea"/>
                <a:cs typeface="+mn-cs"/>
              </a:rPr>
              <a:t>folksonomies</a:t>
            </a:r>
            <a:r>
              <a:rPr lang="en-US" sz="1200" b="0" i="0" kern="1200" dirty="0">
                <a:solidFill>
                  <a:schemeClr val="tx1"/>
                </a:solidFill>
                <a:latin typeface="+mn-lt"/>
                <a:ea typeface="+mn-ea"/>
                <a:cs typeface="+mn-cs"/>
              </a:rPr>
              <a:t> can enhance access for various types of user groups.</a:t>
            </a:r>
          </a:p>
          <a:p>
            <a:r>
              <a:rPr lang="en-US" sz="1200" b="0" i="1" kern="1200" dirty="0">
                <a:solidFill>
                  <a:schemeClr val="tx1"/>
                </a:solidFill>
                <a:latin typeface="+mn-lt"/>
                <a:ea typeface="+mn-ea"/>
                <a:cs typeface="+mn-cs"/>
              </a:rPr>
              <a:t>System development and enhancement</a:t>
            </a:r>
            <a:r>
              <a:rPr lang="en-US" sz="1200" b="0" i="0" kern="1200" dirty="0">
                <a:solidFill>
                  <a:schemeClr val="tx1"/>
                </a:solidFill>
                <a:latin typeface="+mn-lt"/>
                <a:ea typeface="+mn-ea"/>
                <a:cs typeface="+mn-cs"/>
              </a:rPr>
              <a:t>: Metadata can document changing uses of systems and content, and that information can, in turn, feed back into systems-development decisions. Well-structured metadata can also facilitate an almost infinite number of ways for users to search for information, to present results, and even to manipulate and to present information objects without compromising their integrity.</a:t>
            </a:r>
          </a:p>
          <a:p>
            <a:r>
              <a:rPr lang="en-US" sz="1200" b="0" i="1" kern="1200" dirty="0" err="1">
                <a:solidFill>
                  <a:schemeClr val="tx1"/>
                </a:solidFill>
                <a:latin typeface="+mn-lt"/>
                <a:ea typeface="+mn-ea"/>
                <a:cs typeface="+mn-cs"/>
              </a:rPr>
              <a:t>Multiversioning</a:t>
            </a:r>
            <a:r>
              <a:rPr lang="en-US" sz="1200" b="0" i="0" kern="1200" dirty="0">
                <a:solidFill>
                  <a:schemeClr val="tx1"/>
                </a:solidFill>
                <a:latin typeface="+mn-lt"/>
                <a:ea typeface="+mn-ea"/>
                <a:cs typeface="+mn-cs"/>
              </a:rPr>
              <a:t>: The existence of information about, and surrogates of, cultural objects in digital form has heightened interest in the ability to create multiple and variant versions of information objects. This process may be as simple as creating both a high-resolution copy of a digital image for preservation or scholarly research uses and a low-resolution thumbnail image that can be rapidly transferred over a network for quick reference purposes. Or it may involve creating variant or derivative forms to be used, for example, in publications, exhibitions, or schoolrooms. In either case, there must be metadata to relate the multiple versions of a given information object and to capture what is the same and what is different about each version. The metadata must also be able to distinguish what is qualitatively different in the various digitized versions or surrogates from the original physical object or item.</a:t>
            </a:r>
          </a:p>
          <a:p>
            <a:r>
              <a:rPr lang="en-US" sz="1200" b="0" i="1" kern="1200" dirty="0">
                <a:solidFill>
                  <a:schemeClr val="tx1"/>
                </a:solidFill>
                <a:latin typeface="+mn-lt"/>
                <a:ea typeface="+mn-ea"/>
                <a:cs typeface="+mn-cs"/>
              </a:rPr>
              <a:t>Legal issues</a:t>
            </a:r>
            <a:r>
              <a:rPr lang="en-US" sz="1200" b="0" i="0" kern="1200" dirty="0">
                <a:solidFill>
                  <a:schemeClr val="tx1"/>
                </a:solidFill>
                <a:latin typeface="+mn-lt"/>
                <a:ea typeface="+mn-ea"/>
                <a:cs typeface="+mn-cs"/>
              </a:rPr>
              <a:t>: Metadata allows repositories to track the many layers of rights, licensing, and reproduction information that exist for original items as well as for their related information objects and the multiple versions of those information objects. Metadata also documents other legal or donor requirements that have been imposed on original objects and their surrogates—for example, privacy concerns, restrictions on reproductions, and proprietary and commercial interests. (See chapter 4, </a:t>
            </a:r>
            <a:r>
              <a:rPr lang="en-US" sz="1200" b="0" i="0" u="none" strike="noStrike" kern="1200" dirty="0">
                <a:solidFill>
                  <a:schemeClr val="tx1"/>
                </a:solidFill>
                <a:latin typeface="+mn-lt"/>
                <a:ea typeface="+mn-ea"/>
                <a:cs typeface="+mn-cs"/>
                <a:hlinkClick r:id="rId7"/>
              </a:rPr>
              <a:t>“Rights Metadata Made Simple”</a:t>
            </a:r>
            <a:r>
              <a:rPr lang="en-US" sz="1200" b="0" i="0" kern="1200" dirty="0">
                <a:solidFill>
                  <a:schemeClr val="tx1"/>
                </a:solidFill>
                <a:latin typeface="+mn-lt"/>
                <a:ea typeface="+mn-ea"/>
                <a:cs typeface="+mn-cs"/>
              </a:rPr>
              <a:t> by Maureen Whalen.)</a:t>
            </a:r>
          </a:p>
          <a:p>
            <a:r>
              <a:rPr lang="en-US" sz="1200" b="0" i="1" kern="1200" dirty="0">
                <a:solidFill>
                  <a:schemeClr val="tx1"/>
                </a:solidFill>
                <a:latin typeface="+mn-lt"/>
                <a:ea typeface="+mn-ea"/>
                <a:cs typeface="+mn-cs"/>
              </a:rPr>
              <a:t>Preservation and persistence</a:t>
            </a:r>
            <a:r>
              <a:rPr lang="en-US" sz="1200" b="0" i="0" kern="1200" dirty="0">
                <a:solidFill>
                  <a:schemeClr val="tx1"/>
                </a:solidFill>
                <a:latin typeface="+mn-lt"/>
                <a:ea typeface="+mn-ea"/>
                <a:cs typeface="+mn-cs"/>
              </a:rPr>
              <a:t>: If digital information objects that are currently being created are to have a chance of surviving migrations through successive generations of computer hardware and software, or removal to entirely new delivery systems, they will need metadata that enables them to exist independently of the system that is currently being used to store and retrieve them. Technical, descriptive, and preservation metadata that documents how a digital information object was created and maintained, how it behaves, and how it relates to other information objects will be essential. It should be noted that for the information objects to remain accessible and intelligible over time, it will also be essential to preserve and migrate this metadata and to ensure that it does not become “disconnected” from the object it describes.</a:t>
            </a:r>
          </a:p>
          <a:p>
            <a:r>
              <a:rPr lang="en-US" sz="1200" b="0" i="1" kern="1200" dirty="0">
                <a:solidFill>
                  <a:schemeClr val="tx1"/>
                </a:solidFill>
                <a:latin typeface="+mn-lt"/>
                <a:ea typeface="+mn-ea"/>
                <a:cs typeface="+mn-cs"/>
              </a:rPr>
              <a:t>System improvement and economics</a:t>
            </a:r>
            <a:r>
              <a:rPr lang="en-US" sz="1200" b="0" i="0" kern="1200" dirty="0">
                <a:solidFill>
                  <a:schemeClr val="tx1"/>
                </a:solidFill>
                <a:latin typeface="+mn-lt"/>
                <a:ea typeface="+mn-ea"/>
                <a:cs typeface="+mn-cs"/>
              </a:rPr>
              <a:t>: Benchmark technical data, much of which can be collected automatically by a computer, is necessary to evaluate and refine systems in order to make them more effective and efficient from a technical and economic standpoint. The data can also be used in planning for new systems.</a:t>
            </a:r>
          </a:p>
          <a:p>
            <a:r>
              <a:rPr lang="en-US" sz="1200" b="0" i="0" kern="1200" dirty="0">
                <a:solidFill>
                  <a:schemeClr val="tx1"/>
                </a:solidFill>
                <a:latin typeface="+mn-lt"/>
                <a:ea typeface="+mn-ea"/>
                <a:cs typeface="+mn-cs"/>
              </a:rPr>
              <a:t>A Note on Metadata, Version Control, Reuse, and </a:t>
            </a:r>
            <a:r>
              <a:rPr lang="en-US" sz="1200" b="0" i="0" kern="1200" dirty="0" err="1">
                <a:solidFill>
                  <a:schemeClr val="tx1"/>
                </a:solidFill>
                <a:latin typeface="+mn-lt"/>
                <a:ea typeface="+mn-ea"/>
                <a:cs typeface="+mn-cs"/>
              </a:rPr>
              <a:t>Recontextualization</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It is worth giving special mention to the roles that metadata increasingly needs to play in supporting some of the particular opportunities of the digital age. Historically, one goal of cataloging was to make it possible to distinguish one version of an object or work from another. One item might be different from another, for example, because it was a second edition of the same work, because it contained printing anomalies distinct from other copies printed at the same time, because it was an abridged or translated version of the original title, or because its title had changed.</a:t>
            </a:r>
            <a:r>
              <a:rPr lang="en-US" sz="1200" b="0" i="0" u="none" strike="noStrike" kern="1200" baseline="30000" dirty="0">
                <a:solidFill>
                  <a:schemeClr val="tx1"/>
                </a:solidFill>
                <a:latin typeface="+mn-lt"/>
                <a:ea typeface="+mn-ea"/>
                <a:cs typeface="+mn-cs"/>
                <a:hlinkClick r:id="rId3"/>
              </a:rPr>
              <a:t>10</a:t>
            </a:r>
            <a:r>
              <a:rPr lang="en-US" sz="1200" b="0" i="0" kern="1200" dirty="0">
                <a:solidFill>
                  <a:schemeClr val="tx1"/>
                </a:solidFill>
                <a:latin typeface="+mn-lt"/>
                <a:ea typeface="+mn-ea"/>
                <a:cs typeface="+mn-cs"/>
              </a:rPr>
              <a:t> Various standardized practices exist to help catalogers alert potential users to such differences in versions of a work. Today metadata must still be able to elucidate such distinctions. However, it must also be able to help users distinguish between, and trace the changes in, the following:</a:t>
            </a:r>
          </a:p>
          <a:p>
            <a:r>
              <a:rPr lang="en-US" sz="1200" b="0" i="0" kern="1200" dirty="0">
                <a:solidFill>
                  <a:schemeClr val="tx1"/>
                </a:solidFill>
                <a:latin typeface="+mn-lt"/>
                <a:ea typeface="+mn-ea"/>
                <a:cs typeface="+mn-cs"/>
              </a:rPr>
              <a:t>Original analog and digitized versions, noting any changes that might have occurred accidentally or deliberately during the digitization process (e.g., digital “repair” of a broken glass lantern slide).</a:t>
            </a:r>
          </a:p>
          <a:p>
            <a:r>
              <a:rPr lang="en-US" sz="1200" b="0" i="0" kern="1200" dirty="0">
                <a:solidFill>
                  <a:schemeClr val="tx1"/>
                </a:solidFill>
                <a:latin typeface="+mn-lt"/>
                <a:ea typeface="+mn-ea"/>
                <a:cs typeface="+mn-cs"/>
              </a:rPr>
              <a:t>Digitized and born-digital objects that are created in a range of resolutions to facilitate a variety of distribution mechanisms and uses or that are periodically refreshed, migrated, or rendered into an alternate format for preservation and long-term storage or security purposes.</a:t>
            </a:r>
          </a:p>
          <a:p>
            <a:r>
              <a:rPr lang="en-US" sz="1200" b="0" i="0" kern="1200" dirty="0">
                <a:solidFill>
                  <a:schemeClr val="tx1"/>
                </a:solidFill>
                <a:latin typeface="+mn-lt"/>
                <a:ea typeface="+mn-ea"/>
                <a:cs typeface="+mn-cs"/>
              </a:rPr>
              <a:t>Original and renamed, </a:t>
            </a:r>
            <a:r>
              <a:rPr lang="en-US" sz="1200" b="0" i="0" kern="1200" dirty="0" err="1">
                <a:solidFill>
                  <a:schemeClr val="tx1"/>
                </a:solidFill>
                <a:latin typeface="+mn-lt"/>
                <a:ea typeface="+mn-ea"/>
                <a:cs typeface="+mn-cs"/>
              </a:rPr>
              <a:t>retitled</a:t>
            </a:r>
            <a:r>
              <a:rPr lang="en-US" sz="1200" b="0" i="0" kern="1200" dirty="0">
                <a:solidFill>
                  <a:schemeClr val="tx1"/>
                </a:solidFill>
                <a:latin typeface="+mn-lt"/>
                <a:ea typeface="+mn-ea"/>
                <a:cs typeface="+mn-cs"/>
              </a:rPr>
              <a:t>, or reattributed objects. For example, museum objects may be renamed or reattributed or assigned a different creation date because new documentation has come to light. Metadata may also change due to cultural sensitivities or challenges regarding provenance; for example, place names or object names may be changed to their original Native American forms, with English-language names that were assigned after the objects’ creation “demoted” to the status of variants or additional access points.</a:t>
            </a:r>
          </a:p>
          <a:p>
            <a:r>
              <a:rPr lang="en-US" sz="1200" b="0" i="0" kern="1200" dirty="0">
                <a:solidFill>
                  <a:schemeClr val="tx1"/>
                </a:solidFill>
                <a:latin typeface="+mn-lt"/>
                <a:ea typeface="+mn-ea"/>
                <a:cs typeface="+mn-cs"/>
              </a:rPr>
              <a:t>Original born-digital materials and revised or updated versions (e.g., websites, reference databases).</a:t>
            </a:r>
          </a:p>
          <a:p>
            <a:r>
              <a:rPr lang="en-US" sz="1200" b="0" i="0" kern="1200" dirty="0">
                <a:solidFill>
                  <a:schemeClr val="tx1"/>
                </a:solidFill>
                <a:latin typeface="+mn-lt"/>
                <a:ea typeface="+mn-ea"/>
                <a:cs typeface="+mn-cs"/>
              </a:rPr>
              <a:t>Original analog or born-digital materials that are reused in part or in whole in new digital resources (e.g., personal websites, digital art, or digital music compilations).</a:t>
            </a:r>
          </a:p>
          <a:p>
            <a:r>
              <a:rPr lang="en-US" sz="1200" b="0" i="0" kern="1200" dirty="0">
                <a:solidFill>
                  <a:schemeClr val="tx1"/>
                </a:solidFill>
                <a:latin typeface="+mn-lt"/>
                <a:ea typeface="+mn-ea"/>
                <a:cs typeface="+mn-cs"/>
              </a:rPr>
              <a:t>Objects, especially but not only museum objects, that are described collectively in one context within their metadata (e.g., as objects that were all collected at the same time at the same archaeological excavation) but are then taken individually out of that collection and </a:t>
            </a:r>
            <a:r>
              <a:rPr lang="en-US" sz="1200" b="0" i="0" kern="1200" dirty="0" err="1">
                <a:solidFill>
                  <a:schemeClr val="tx1"/>
                </a:solidFill>
                <a:latin typeface="+mn-lt"/>
                <a:ea typeface="+mn-ea"/>
                <a:cs typeface="+mn-cs"/>
              </a:rPr>
              <a:t>recontextualized</a:t>
            </a:r>
            <a:r>
              <a:rPr lang="en-US" sz="1200" b="0" i="0" kern="1200" dirty="0">
                <a:solidFill>
                  <a:schemeClr val="tx1"/>
                </a:solidFill>
                <a:latin typeface="+mn-lt"/>
                <a:ea typeface="+mn-ea"/>
                <a:cs typeface="+mn-cs"/>
              </a:rPr>
              <a:t> (e.g., in a special exhibition of Greek vases from a particular period or an exhibition of paintings relating to a particular theme or subject).</a:t>
            </a:r>
          </a:p>
          <a:p>
            <a:r>
              <a:rPr lang="en-US" sz="1200" b="0" i="0" kern="1200" dirty="0">
                <a:solidFill>
                  <a:schemeClr val="tx1"/>
                </a:solidFill>
                <a:latin typeface="+mn-lt"/>
                <a:ea typeface="+mn-ea"/>
                <a:cs typeface="+mn-cs"/>
              </a:rPr>
              <a:t>Conclusion and Outstanding Questions</a:t>
            </a:r>
          </a:p>
          <a:p>
            <a:r>
              <a:rPr lang="en-US" sz="1200" b="0" i="0" kern="1200" dirty="0">
                <a:solidFill>
                  <a:schemeClr val="tx1"/>
                </a:solidFill>
                <a:latin typeface="+mn-lt"/>
                <a:ea typeface="+mn-ea"/>
                <a:cs typeface="+mn-cs"/>
              </a:rPr>
              <a:t>Metadata is like interest: it accrues over time. To extend the metaphor further, wise investments in metadata generate the best return on intellectual capital. Carefully crafted metadata results in the best information management—and the best end-user access—in both the short and the long term. If thorough, consistent metadata has been created, it is possible to conceive of it being used in an almost infinite number of new and even currently unforeseen ways to meet the needs of both traditional and nontraditional users for </a:t>
            </a:r>
            <a:r>
              <a:rPr lang="en-US" sz="1200" b="0" i="0" kern="1200" dirty="0" err="1">
                <a:solidFill>
                  <a:schemeClr val="tx1"/>
                </a:solidFill>
                <a:latin typeface="+mn-lt"/>
                <a:ea typeface="+mn-ea"/>
                <a:cs typeface="+mn-cs"/>
              </a:rPr>
              <a:t>multiversioning</a:t>
            </a:r>
            <a:r>
              <a:rPr lang="en-US" sz="1200" b="0" i="0" kern="1200" dirty="0">
                <a:solidFill>
                  <a:schemeClr val="tx1"/>
                </a:solidFill>
                <a:latin typeface="+mn-lt"/>
                <a:ea typeface="+mn-ea"/>
                <a:cs typeface="+mn-cs"/>
              </a:rPr>
              <a:t> and for data mapping and mining. But the resources and intellectual and technical design issues involved in good metadata development and management are far from trivial. Some key challenges that must be addressed by information professionals as they develop digital information systems and objects are</a:t>
            </a:r>
          </a:p>
          <a:p>
            <a:r>
              <a:rPr lang="en-US" sz="1200" b="0" i="0" kern="1200" dirty="0">
                <a:solidFill>
                  <a:schemeClr val="tx1"/>
                </a:solidFill>
                <a:latin typeface="+mn-lt"/>
                <a:ea typeface="+mn-ea"/>
                <a:cs typeface="+mn-cs"/>
              </a:rPr>
              <a:t>identifying which metadata schema or schemas should be applied in order to best meet the needs of the information creator, repository, and users. As mentioned above, selection of an inappropriate schema (e.g., EAD for museum collections that do not share a common provenance) serves neither the collection materials themselves nor the users who wish to find, understand, and use those materials. Also, in many cases, especially with complex objects or hierarchically structured archival and other types of collections, a combination of schemas working together (e.g., MARC or BIBFRAME and/or EAD at the collection level; MARC, Dublin Core, MODS, VRA Core, or LIDO at the item level) may be the best solution.</a:t>
            </a:r>
          </a:p>
          <a:p>
            <a:r>
              <a:rPr lang="en-US" sz="1200" b="0" i="0" kern="1200" dirty="0">
                <a:solidFill>
                  <a:schemeClr val="tx1"/>
                </a:solidFill>
                <a:latin typeface="+mn-lt"/>
                <a:ea typeface="+mn-ea"/>
                <a:cs typeface="+mn-cs"/>
              </a:rPr>
              <a:t>deciding which aspects of metadata are essential for the desired goal and how granular each type of metadata needs to be—in other words, how much is enough and how much is too much. There will likely always be important tradeoffs between the costs of developing and managing metadata to meet current needs and creating sufficient metadata that can be capitalized on for future, often unanticipated uses. Metadata creators should remember that good “core” metadata can be a valid approach in both economic and intellectual terms. (See principles 2 and 7 of </a:t>
            </a:r>
            <a:r>
              <a:rPr lang="en-US" sz="1200" b="0" i="0" u="none" strike="noStrike" kern="1200" dirty="0">
                <a:solidFill>
                  <a:schemeClr val="tx1"/>
                </a:solidFill>
                <a:latin typeface="+mn-lt"/>
                <a:ea typeface="+mn-ea"/>
                <a:cs typeface="+mn-cs"/>
                <a:hlinkClick r:id="rId5"/>
              </a:rPr>
              <a:t>“Practical Principles for Metadata Creation and Maintenance.”</a:t>
            </a:r>
            <a:r>
              <a:rPr lang="en-US" sz="1200" b="0" i="0" kern="1200" dirty="0">
                <a:solidFill>
                  <a:schemeClr val="tx1"/>
                </a:solidFill>
                <a:latin typeface="+mn-lt"/>
                <a:ea typeface="+mn-ea"/>
                <a:cs typeface="+mn-cs"/>
              </a:rPr>
              <a:t>)</a:t>
            </a:r>
          </a:p>
          <a:p>
            <a:r>
              <a:rPr lang="en-US" sz="1200" b="0" i="0" kern="1200" dirty="0">
                <a:solidFill>
                  <a:schemeClr val="tx1"/>
                </a:solidFill>
                <a:latin typeface="+mn-lt"/>
                <a:ea typeface="+mn-ea"/>
                <a:cs typeface="+mn-cs"/>
              </a:rPr>
              <a:t>ensuring that the controlled vocabularies, thesauri, and taxonomies (including </a:t>
            </a:r>
            <a:r>
              <a:rPr lang="en-US" sz="1200" b="0" i="0" kern="1200" dirty="0" err="1">
                <a:solidFill>
                  <a:schemeClr val="tx1"/>
                </a:solidFill>
                <a:latin typeface="+mn-lt"/>
                <a:ea typeface="+mn-ea"/>
                <a:cs typeface="+mn-cs"/>
              </a:rPr>
              <a:t>folksonomies</a:t>
            </a:r>
            <a:r>
              <a:rPr lang="en-US" sz="1200" b="0" i="0" kern="1200" dirty="0">
                <a:solidFill>
                  <a:schemeClr val="tx1"/>
                </a:solidFill>
                <a:latin typeface="+mn-lt"/>
                <a:ea typeface="+mn-ea"/>
                <a:cs typeface="+mn-cs"/>
              </a:rPr>
              <a:t>) being applied are the most up-to-date, complete versions of those sets of data values and that they are the appropriate terminologies for the materials being described and for the intended users.</a:t>
            </a:r>
          </a:p>
          <a:p>
            <a:r>
              <a:rPr lang="en-US" sz="1200" b="0" i="0" kern="1200" dirty="0">
                <a:solidFill>
                  <a:schemeClr val="tx1"/>
                </a:solidFill>
                <a:latin typeface="+mn-lt"/>
                <a:ea typeface="+mn-ea"/>
                <a:cs typeface="+mn-cs"/>
              </a:rPr>
              <a:t>What we do know is that the existence of many types of metadata will prove critical to the continued online and intellectual accessibility and utility of digital resources and the information objects that they contain as well as the original objects and collections to which they relate. In this sense, metadata provides us with the Rosetta stone that will make it possible to decode information objects and their transformation into knowledge in the cultural heritage information systems of the future.</a:t>
            </a:r>
          </a:p>
          <a:p>
            <a:r>
              <a:rPr lang="en-US" sz="1200" b="0" i="0" kern="1200" dirty="0">
                <a:solidFill>
                  <a:schemeClr val="tx1"/>
                </a:solidFill>
                <a:latin typeface="+mn-lt"/>
                <a:ea typeface="+mn-ea"/>
                <a:cs typeface="+mn-cs"/>
              </a:rPr>
              <a:t>An information object is a digital item or group of items, regardless of type or format, that can be addressed or manipulated as a single object by a computer. This concept can be confusing in that it can be used to refer both to digital “surrogates” of original objects or items (e.g., digitized images of works of art or material culture, a PDF of an entire book) and to descriptive records relating to objects and/or collections (e.g., catalog records or finding aids). </a:t>
            </a:r>
            <a:r>
              <a:rPr lang="en-US" sz="1200" b="0" i="0" u="none" strike="noStrike" kern="1200" dirty="0">
                <a:solidFill>
                  <a:schemeClr val="tx1"/>
                </a:solidFill>
                <a:latin typeface="+mn-lt"/>
                <a:ea typeface="+mn-ea"/>
                <a:cs typeface="+mn-cs"/>
                <a:hlinkClick r:id="rId3"/>
              </a:rPr>
              <a:t>↩</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Anne J. Gilliland-</a:t>
            </a:r>
            <a:r>
              <a:rPr lang="en-US" sz="1200" b="0" i="0" kern="1200" dirty="0" err="1">
                <a:solidFill>
                  <a:schemeClr val="tx1"/>
                </a:solidFill>
                <a:latin typeface="+mn-lt"/>
                <a:ea typeface="+mn-ea"/>
                <a:cs typeface="+mn-cs"/>
              </a:rPr>
              <a:t>Swetland</a:t>
            </a:r>
            <a:r>
              <a:rPr lang="en-US" sz="1200" b="0" i="0" kern="1200" dirty="0">
                <a:solidFill>
                  <a:schemeClr val="tx1"/>
                </a:solidFill>
                <a:latin typeface="+mn-lt"/>
                <a:ea typeface="+mn-ea"/>
                <a:cs typeface="+mn-cs"/>
              </a:rPr>
              <a:t>, “Popularizing the Finding Aid: Exploiting EAD to Enhance Online Browsing and Retrieval in Archival Information Systems by Diverse User Groups,” </a:t>
            </a:r>
            <a:r>
              <a:rPr lang="en-US" sz="1200" b="0" i="1" kern="1200" dirty="0">
                <a:solidFill>
                  <a:schemeClr val="tx1"/>
                </a:solidFill>
                <a:latin typeface="+mn-lt"/>
                <a:ea typeface="+mn-ea"/>
                <a:cs typeface="+mn-cs"/>
              </a:rPr>
              <a:t>Journal of Internet Cataloging</a:t>
            </a:r>
            <a:r>
              <a:rPr lang="en-US" sz="1200" b="0" i="0" kern="1200" dirty="0">
                <a:solidFill>
                  <a:schemeClr val="tx1"/>
                </a:solidFill>
                <a:latin typeface="+mn-lt"/>
                <a:ea typeface="+mn-ea"/>
                <a:cs typeface="+mn-cs"/>
              </a:rPr>
              <a:t> 4, nos. 3–4 (2001): 199–225. </a:t>
            </a:r>
            <a:r>
              <a:rPr lang="en-US" sz="1200" b="0" i="0" u="none" strike="noStrike" kern="1200" dirty="0">
                <a:solidFill>
                  <a:schemeClr val="tx1"/>
                </a:solidFill>
                <a:latin typeface="+mn-lt"/>
                <a:ea typeface="+mn-ea"/>
                <a:cs typeface="+mn-cs"/>
                <a:hlinkClick r:id="rId3"/>
              </a:rPr>
              <a:t>↩</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Paul Conway, </a:t>
            </a:r>
            <a:r>
              <a:rPr lang="en-US" sz="1200" b="0" i="1" kern="1200" dirty="0">
                <a:solidFill>
                  <a:schemeClr val="tx1"/>
                </a:solidFill>
                <a:latin typeface="+mn-lt"/>
                <a:ea typeface="+mn-ea"/>
                <a:cs typeface="+mn-cs"/>
              </a:rPr>
              <a:t>Preservation in the Digital World</a:t>
            </a:r>
            <a:r>
              <a:rPr lang="en-US" sz="1200" b="0" i="0" kern="1200" dirty="0">
                <a:solidFill>
                  <a:schemeClr val="tx1"/>
                </a:solidFill>
                <a:latin typeface="+mn-lt"/>
                <a:ea typeface="+mn-ea"/>
                <a:cs typeface="+mn-cs"/>
              </a:rPr>
              <a:t> (Washington, DC: Commission on Preservation and Access, 1996), </a:t>
            </a:r>
            <a:r>
              <a:rPr lang="en-US" sz="1200" b="0" i="0" u="none" strike="noStrike" kern="1200" dirty="0">
                <a:solidFill>
                  <a:schemeClr val="tx1"/>
                </a:solidFill>
                <a:latin typeface="+mn-lt"/>
                <a:ea typeface="+mn-ea"/>
                <a:cs typeface="+mn-cs"/>
                <a:hlinkClick r:id="rId8"/>
              </a:rPr>
              <a:t>http://www.clir.org/pubs/reports/conway2/index.html.</a:t>
            </a:r>
            <a:r>
              <a:rPr lang="en-US" sz="1200" b="0" i="0" kern="1200" dirty="0">
                <a:solidFill>
                  <a:schemeClr val="tx1"/>
                </a:solidFill>
                <a:latin typeface="+mn-lt"/>
                <a:ea typeface="+mn-ea"/>
                <a:cs typeface="+mn-cs"/>
              </a:rPr>
              <a:t> </a:t>
            </a:r>
            <a:r>
              <a:rPr lang="en-US" sz="1200" b="0" i="0" u="none" strike="noStrike" kern="1200" dirty="0">
                <a:solidFill>
                  <a:schemeClr val="tx1"/>
                </a:solidFill>
                <a:latin typeface="+mn-lt"/>
                <a:ea typeface="+mn-ea"/>
                <a:cs typeface="+mn-cs"/>
                <a:hlinkClick r:id="rId3"/>
              </a:rPr>
              <a:t>↩</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Sue </a:t>
            </a:r>
            <a:r>
              <a:rPr lang="en-US" sz="1200" b="0" i="0" kern="1200" dirty="0" err="1">
                <a:solidFill>
                  <a:schemeClr val="tx1"/>
                </a:solidFill>
                <a:latin typeface="+mn-lt"/>
                <a:ea typeface="+mn-ea"/>
                <a:cs typeface="+mn-cs"/>
              </a:rPr>
              <a:t>McKemmish</a:t>
            </a:r>
            <a:r>
              <a:rPr lang="en-US" sz="1200" b="0" i="0" kern="1200" dirty="0">
                <a:solidFill>
                  <a:schemeClr val="tx1"/>
                </a:solidFill>
                <a:latin typeface="+mn-lt"/>
                <a:ea typeface="+mn-ea"/>
                <a:cs typeface="+mn-cs"/>
              </a:rPr>
              <a:t>, Glenda </a:t>
            </a:r>
            <a:r>
              <a:rPr lang="en-US" sz="1200" b="0" i="0" kern="1200" dirty="0" err="1">
                <a:solidFill>
                  <a:schemeClr val="tx1"/>
                </a:solidFill>
                <a:latin typeface="+mn-lt"/>
                <a:ea typeface="+mn-ea"/>
                <a:cs typeface="+mn-cs"/>
              </a:rPr>
              <a:t>Acland</a:t>
            </a:r>
            <a:r>
              <a:rPr lang="en-US" sz="1200" b="0" i="0" kern="1200" dirty="0">
                <a:solidFill>
                  <a:schemeClr val="tx1"/>
                </a:solidFill>
                <a:latin typeface="+mn-lt"/>
                <a:ea typeface="+mn-ea"/>
                <a:cs typeface="+mn-cs"/>
              </a:rPr>
              <a:t>, Nigel Ward, and Barbara Reed, “Describing Records in Context in the Continuum: The Australian Recordkeeping Metadata Schema,” </a:t>
            </a:r>
            <a:r>
              <a:rPr lang="en-US" sz="1200" b="0" i="1" kern="1200" dirty="0" err="1">
                <a:solidFill>
                  <a:schemeClr val="tx1"/>
                </a:solidFill>
                <a:latin typeface="+mn-lt"/>
                <a:ea typeface="+mn-ea"/>
                <a:cs typeface="+mn-cs"/>
              </a:rPr>
              <a:t>Archivaria</a:t>
            </a:r>
            <a:r>
              <a:rPr lang="en-US" sz="1200" b="0" i="0" kern="1200" dirty="0">
                <a:solidFill>
                  <a:schemeClr val="tx1"/>
                </a:solidFill>
                <a:latin typeface="+mn-lt"/>
                <a:ea typeface="+mn-ea"/>
                <a:cs typeface="+mn-cs"/>
              </a:rPr>
              <a:t> 48 (Fall 1999): 3–37. </a:t>
            </a:r>
            <a:r>
              <a:rPr lang="en-US" sz="1200" b="0" i="0" u="none" strike="noStrike" kern="1200" dirty="0">
                <a:solidFill>
                  <a:schemeClr val="tx1"/>
                </a:solidFill>
                <a:latin typeface="+mn-lt"/>
                <a:ea typeface="+mn-ea"/>
                <a:cs typeface="+mn-cs"/>
                <a:hlinkClick r:id="rId3"/>
              </a:rPr>
              <a:t>↩</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See Roy Tennant, “Metadata’s Bitter Harvest,” </a:t>
            </a:r>
            <a:r>
              <a:rPr lang="en-US" sz="1200" b="0" i="1" kern="1200" dirty="0">
                <a:solidFill>
                  <a:schemeClr val="tx1"/>
                </a:solidFill>
                <a:latin typeface="+mn-lt"/>
                <a:ea typeface="+mn-ea"/>
                <a:cs typeface="+mn-cs"/>
              </a:rPr>
              <a:t>Library Journal</a:t>
            </a:r>
            <a:r>
              <a:rPr lang="en-US" sz="1200" b="0" i="0" kern="1200" dirty="0">
                <a:solidFill>
                  <a:schemeClr val="tx1"/>
                </a:solidFill>
                <a:latin typeface="+mn-lt"/>
                <a:ea typeface="+mn-ea"/>
                <a:cs typeface="+mn-cs"/>
              </a:rPr>
              <a:t>, July 15, 2004, available at http://roytennant.com/column/?fetch=data/39.xml and the Digital Library Federation’s Multiple Metadata Formats page at </a:t>
            </a:r>
            <a:r>
              <a:rPr lang="en-US" sz="1200" b="0" i="0" u="none" strike="noStrike" kern="1200" dirty="0">
                <a:solidFill>
                  <a:schemeClr val="tx1"/>
                </a:solidFill>
                <a:latin typeface="+mn-lt"/>
                <a:ea typeface="+mn-ea"/>
                <a:cs typeface="+mn-cs"/>
                <a:hlinkClick r:id="rId9"/>
              </a:rPr>
              <a:t>http://webservices.itcs.umich.edu/mediawiki/oaibp/index.php/MultipleMetadataFormats</a:t>
            </a:r>
            <a:r>
              <a:rPr lang="en-US" sz="1200" b="0" i="0" kern="1200" dirty="0">
                <a:solidFill>
                  <a:schemeClr val="tx1"/>
                </a:solidFill>
                <a:latin typeface="+mn-lt"/>
                <a:ea typeface="+mn-ea"/>
                <a:cs typeface="+mn-cs"/>
              </a:rPr>
              <a:t>. </a:t>
            </a:r>
            <a:r>
              <a:rPr lang="en-US" sz="1200" b="0" i="0" u="none" strike="noStrike" kern="1200" dirty="0">
                <a:solidFill>
                  <a:schemeClr val="tx1"/>
                </a:solidFill>
                <a:latin typeface="+mn-lt"/>
                <a:ea typeface="+mn-ea"/>
                <a:cs typeface="+mn-cs"/>
                <a:hlinkClick r:id="rId3"/>
              </a:rPr>
              <a:t>↩</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See Anne J. Gilliland et al., “Towards a Twenty-first Century Metadata Infrastructure Supporting the Creation, Preservation and Use of Trustworthy Records: Developing the InterPARES2 Metadata Schema Registry,” </a:t>
            </a:r>
            <a:r>
              <a:rPr lang="en-US" sz="1200" b="0" i="1" kern="1200" dirty="0">
                <a:solidFill>
                  <a:schemeClr val="tx1"/>
                </a:solidFill>
                <a:latin typeface="+mn-lt"/>
                <a:ea typeface="+mn-ea"/>
                <a:cs typeface="+mn-cs"/>
              </a:rPr>
              <a:t>Archival Science 5</a:t>
            </a:r>
            <a:r>
              <a:rPr lang="en-US" sz="1200" b="0" i="0" kern="1200" dirty="0">
                <a:solidFill>
                  <a:schemeClr val="tx1"/>
                </a:solidFill>
                <a:latin typeface="+mn-lt"/>
                <a:ea typeface="+mn-ea"/>
                <a:cs typeface="+mn-cs"/>
              </a:rPr>
              <a:t>, no. 1 (March 2005): 43–78. </a:t>
            </a:r>
            <a:r>
              <a:rPr lang="en-US" sz="1200" b="0" i="0" u="none" strike="noStrike" kern="1200" dirty="0">
                <a:solidFill>
                  <a:schemeClr val="tx1"/>
                </a:solidFill>
                <a:latin typeface="+mn-lt"/>
                <a:ea typeface="+mn-ea"/>
                <a:cs typeface="+mn-cs"/>
                <a:hlinkClick r:id="rId3"/>
              </a:rPr>
              <a:t>↩</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Figure 1 is modified from “Information Life Cycle” in C. L. </a:t>
            </a:r>
            <a:r>
              <a:rPr lang="en-US" sz="1200" b="0" i="0" kern="1200" dirty="0" err="1">
                <a:solidFill>
                  <a:schemeClr val="tx1"/>
                </a:solidFill>
                <a:latin typeface="+mn-lt"/>
                <a:ea typeface="+mn-ea"/>
                <a:cs typeface="+mn-cs"/>
              </a:rPr>
              <a:t>Borgman</a:t>
            </a:r>
            <a:r>
              <a:rPr lang="en-US" sz="1200" b="0" i="0" kern="1200" dirty="0">
                <a:solidFill>
                  <a:schemeClr val="tx1"/>
                </a:solidFill>
                <a:latin typeface="+mn-lt"/>
                <a:ea typeface="+mn-ea"/>
                <a:cs typeface="+mn-cs"/>
              </a:rPr>
              <a:t> et al., “Social Aspects Of Digital Libraries” (Final Report to the National Science Foundation, award number 95-28808, presented at the UCLA-NSF Social Aspects of Digital Library Workshop, Graduate School of Education and Information Studies, University of California, Los Angeles, February 15–17, 1996), p. 7, </a:t>
            </a:r>
            <a:r>
              <a:rPr lang="en-US" sz="1200" b="0" i="0" u="none" strike="noStrike" kern="1200" dirty="0">
                <a:solidFill>
                  <a:schemeClr val="tx1"/>
                </a:solidFill>
                <a:latin typeface="+mn-lt"/>
                <a:ea typeface="+mn-ea"/>
                <a:cs typeface="+mn-cs"/>
                <a:hlinkClick r:id="rId10"/>
              </a:rPr>
              <a:t>http://works.bepress.com/borgman/181/</a:t>
            </a:r>
            <a:r>
              <a:rPr lang="en-US" sz="1200" b="0" i="0" kern="1200" dirty="0">
                <a:solidFill>
                  <a:schemeClr val="tx1"/>
                </a:solidFill>
                <a:latin typeface="+mn-lt"/>
                <a:ea typeface="+mn-ea"/>
                <a:cs typeface="+mn-cs"/>
              </a:rPr>
              <a:t>. </a:t>
            </a:r>
            <a:r>
              <a:rPr lang="en-US" sz="1200" b="0" i="0" u="none" strike="noStrike" kern="1200" dirty="0">
                <a:solidFill>
                  <a:schemeClr val="tx1"/>
                </a:solidFill>
                <a:latin typeface="+mn-lt"/>
                <a:ea typeface="+mn-ea"/>
                <a:cs typeface="+mn-cs"/>
                <a:hlinkClick r:id="rId3"/>
              </a:rPr>
              <a:t>↩</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See Gilliland et al., “Towards a Twenty-first Century Metadata Infrastructure.” </a:t>
            </a:r>
            <a:r>
              <a:rPr lang="en-US" sz="1200" b="0" i="0" u="none" strike="noStrike" kern="1200" dirty="0">
                <a:solidFill>
                  <a:schemeClr val="tx1"/>
                </a:solidFill>
                <a:latin typeface="+mn-lt"/>
                <a:ea typeface="+mn-ea"/>
                <a:cs typeface="+mn-cs"/>
                <a:hlinkClick r:id="rId3"/>
              </a:rPr>
              <a:t>↩</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See </a:t>
            </a:r>
            <a:r>
              <a:rPr lang="en-US" sz="1200" b="0" i="0" kern="1200" dirty="0" err="1">
                <a:solidFill>
                  <a:schemeClr val="tx1"/>
                </a:solidFill>
                <a:latin typeface="+mn-lt"/>
                <a:ea typeface="+mn-ea"/>
                <a:cs typeface="+mn-cs"/>
              </a:rPr>
              <a:t>Dimitrios</a:t>
            </a:r>
            <a:r>
              <a:rPr lang="en-US" sz="1200" b="0" i="0" kern="1200" dirty="0">
                <a:solidFill>
                  <a:schemeClr val="tx1"/>
                </a:solidFill>
                <a:latin typeface="+mn-lt"/>
                <a:ea typeface="+mn-ea"/>
                <a:cs typeface="+mn-cs"/>
              </a:rPr>
              <a:t> A. </a:t>
            </a:r>
            <a:r>
              <a:rPr lang="en-US" sz="1200" b="0" i="0" kern="1200" dirty="0" err="1">
                <a:solidFill>
                  <a:schemeClr val="tx1"/>
                </a:solidFill>
                <a:latin typeface="+mn-lt"/>
                <a:ea typeface="+mn-ea"/>
                <a:cs typeface="+mn-cs"/>
              </a:rPr>
              <a:t>Koutsomitropoulos</a:t>
            </a:r>
            <a:r>
              <a:rPr lang="en-US" sz="1200" b="0" i="0" kern="1200" dirty="0">
                <a:solidFill>
                  <a:schemeClr val="tx1"/>
                </a:solidFill>
                <a:latin typeface="+mn-lt"/>
                <a:ea typeface="+mn-ea"/>
                <a:cs typeface="+mn-cs"/>
              </a:rPr>
              <a:t>, Andreas D. </a:t>
            </a:r>
            <a:r>
              <a:rPr lang="en-US" sz="1200" b="0" i="0" kern="1200" dirty="0" err="1">
                <a:solidFill>
                  <a:schemeClr val="tx1"/>
                </a:solidFill>
                <a:latin typeface="+mn-lt"/>
                <a:ea typeface="+mn-ea"/>
                <a:cs typeface="+mn-cs"/>
              </a:rPr>
              <a:t>Alexopoulos</a:t>
            </a:r>
            <a:r>
              <a:rPr lang="en-US" sz="1200" b="0" i="0" kern="1200" dirty="0">
                <a:solidFill>
                  <a:schemeClr val="tx1"/>
                </a:solidFill>
                <a:latin typeface="+mn-lt"/>
                <a:ea typeface="+mn-ea"/>
                <a:cs typeface="+mn-cs"/>
              </a:rPr>
              <a:t>, Georgia D. </a:t>
            </a:r>
            <a:r>
              <a:rPr lang="en-US" sz="1200" b="0" i="0" kern="1200" dirty="0" err="1">
                <a:solidFill>
                  <a:schemeClr val="tx1"/>
                </a:solidFill>
                <a:latin typeface="+mn-lt"/>
                <a:ea typeface="+mn-ea"/>
                <a:cs typeface="+mn-cs"/>
              </a:rPr>
              <a:t>Solomou</a:t>
            </a:r>
            <a:r>
              <a:rPr lang="en-US" sz="1200" b="0" i="0" kern="1200" dirty="0">
                <a:solidFill>
                  <a:schemeClr val="tx1"/>
                </a:solidFill>
                <a:latin typeface="+mn-lt"/>
                <a:ea typeface="+mn-ea"/>
                <a:cs typeface="+mn-cs"/>
              </a:rPr>
              <a:t>, and Theodore S. </a:t>
            </a:r>
            <a:r>
              <a:rPr lang="en-US" sz="1200" b="0" i="0" kern="1200" dirty="0" err="1">
                <a:solidFill>
                  <a:schemeClr val="tx1"/>
                </a:solidFill>
                <a:latin typeface="+mn-lt"/>
                <a:ea typeface="+mn-ea"/>
                <a:cs typeface="+mn-cs"/>
              </a:rPr>
              <a:t>Papatheodorou</a:t>
            </a:r>
            <a:r>
              <a:rPr lang="en-US" sz="1200" b="0" i="0" kern="1200" dirty="0">
                <a:solidFill>
                  <a:schemeClr val="tx1"/>
                </a:solidFill>
                <a:latin typeface="+mn-lt"/>
                <a:ea typeface="+mn-ea"/>
                <a:cs typeface="+mn-cs"/>
              </a:rPr>
              <a:t>, “The Use of Metadata for Educational Resources in Digital Repositories: Practices and Perspectives,” D-Lib 16, nos. 1–2 (January–February 2010), </a:t>
            </a:r>
            <a:r>
              <a:rPr lang="en-US" sz="1200" b="0" i="0" u="none" strike="noStrike" kern="1200" dirty="0">
                <a:solidFill>
                  <a:schemeClr val="tx1"/>
                </a:solidFill>
                <a:latin typeface="+mn-lt"/>
                <a:ea typeface="+mn-ea"/>
                <a:cs typeface="+mn-cs"/>
                <a:hlinkClick r:id="rId11"/>
              </a:rPr>
              <a:t>http://www.dlib.org/dlib/january10/kout/01kout.html</a:t>
            </a:r>
            <a:r>
              <a:rPr lang="en-US" sz="1200" b="0" i="0" kern="1200" dirty="0">
                <a:solidFill>
                  <a:schemeClr val="tx1"/>
                </a:solidFill>
                <a:latin typeface="+mn-lt"/>
                <a:ea typeface="+mn-ea"/>
                <a:cs typeface="+mn-cs"/>
              </a:rPr>
              <a:t>. </a:t>
            </a:r>
            <a:r>
              <a:rPr lang="en-US" sz="1200" b="0" i="0" u="none" strike="noStrike" kern="1200" dirty="0">
                <a:solidFill>
                  <a:schemeClr val="tx1"/>
                </a:solidFill>
                <a:latin typeface="+mn-lt"/>
                <a:ea typeface="+mn-ea"/>
                <a:cs typeface="+mn-cs"/>
                <a:hlinkClick r:id="rId3"/>
              </a:rPr>
              <a:t>↩</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According to the Functional Requirements for Bibliographic Records (FRBR) conceptual model, these are different “expressions” and/or “manifestations” of a work; see </a:t>
            </a:r>
            <a:r>
              <a:rPr lang="en-US" sz="1200" b="0" i="0" u="none" strike="noStrike" kern="1200" dirty="0">
                <a:solidFill>
                  <a:schemeClr val="tx1"/>
                </a:solidFill>
                <a:latin typeface="+mn-lt"/>
                <a:ea typeface="+mn-ea"/>
                <a:cs typeface="+mn-cs"/>
                <a:hlinkClick r:id="rId12"/>
              </a:rPr>
              <a:t>http://www.ifla.org/publications/functional-requirements-for-bibliographic-records</a:t>
            </a:r>
            <a:r>
              <a:rPr lang="en-US" sz="1200" b="0" i="0" kern="1200" dirty="0">
                <a:solidFill>
                  <a:schemeClr val="tx1"/>
                </a:solidFill>
                <a:latin typeface="+mn-lt"/>
                <a:ea typeface="+mn-ea"/>
                <a:cs typeface="+mn-cs"/>
              </a:rPr>
              <a:t>. Note that the definition of a “work” (and the conceptual model) can differ considerably for unique works of art or architecture, as opposed to literary works or musical compositions, for which the FRBR model is ideal. See Murtha Baca and Sherman Clarke, “FRBR and Works of Art, Architecture, and Material Culture,” in </a:t>
            </a:r>
            <a:r>
              <a:rPr lang="en-US" sz="1200" b="0" i="1" kern="1200" dirty="0">
                <a:solidFill>
                  <a:schemeClr val="tx1"/>
                </a:solidFill>
                <a:latin typeface="+mn-lt"/>
                <a:ea typeface="+mn-ea"/>
                <a:cs typeface="+mn-cs"/>
              </a:rPr>
              <a:t>Understanding FRBR: What It Is and How It Will Affect Our Retrieval Tools</a:t>
            </a:r>
            <a:r>
              <a:rPr lang="en-US" sz="1200" b="0" i="0" kern="1200" dirty="0">
                <a:solidFill>
                  <a:schemeClr val="tx1"/>
                </a:solidFill>
                <a:latin typeface="+mn-lt"/>
                <a:ea typeface="+mn-ea"/>
                <a:cs typeface="+mn-cs"/>
              </a:rPr>
              <a:t>, ed. Arlene G. Taylor (Westport, CT: Libraries Unlimited, 2007), 103–10,” </a:t>
            </a:r>
            <a:r>
              <a:rPr lang="en-US" dirty="0"/>
              <a:t>Gilliland, Anne J., and Murtha Baca. </a:t>
            </a:r>
          </a:p>
        </p:txBody>
      </p:sp>
      <p:sp>
        <p:nvSpPr>
          <p:cNvPr id="4" name="Slide Number Placeholder 3"/>
          <p:cNvSpPr>
            <a:spLocks noGrp="1"/>
          </p:cNvSpPr>
          <p:nvPr>
            <p:ph type="sldNum" sz="quarter" idx="10"/>
          </p:nvPr>
        </p:nvSpPr>
        <p:spPr/>
        <p:txBody>
          <a:bodyPr/>
          <a:lstStyle/>
          <a:p>
            <a:fld id="{542E0F2D-D3F0-44CC-88EF-7E2011154DE5}"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32500" lnSpcReduction="20000"/>
          </a:bodyPr>
          <a:lstStyle/>
          <a:p>
            <a:r>
              <a:rPr lang="en-US" sz="1200" b="0" i="0" kern="1200" dirty="0">
                <a:solidFill>
                  <a:schemeClr val="tx1"/>
                </a:solidFill>
                <a:latin typeface="+mn-lt"/>
                <a:ea typeface="+mn-ea"/>
                <a:cs typeface="+mn-cs"/>
              </a:rPr>
              <a:t>“Two of the key challenges facing The National Archives in the digital age are</a:t>
            </a:r>
          </a:p>
          <a:p>
            <a:r>
              <a:rPr lang="en-US" sz="1200" b="0" i="0" kern="1200" dirty="0">
                <a:solidFill>
                  <a:schemeClr val="tx1"/>
                </a:solidFill>
                <a:latin typeface="+mn-lt"/>
                <a:ea typeface="+mn-ea"/>
                <a:cs typeface="+mn-cs"/>
              </a:rPr>
              <a:t>the need to provide new ways of accessing digital archival records</a:t>
            </a:r>
          </a:p>
          <a:p>
            <a:r>
              <a:rPr lang="en-US" sz="1200" b="0" i="0" kern="1200" dirty="0">
                <a:solidFill>
                  <a:schemeClr val="tx1"/>
                </a:solidFill>
                <a:latin typeface="+mn-lt"/>
                <a:ea typeface="+mn-ea"/>
                <a:cs typeface="+mn-cs"/>
              </a:rPr>
              <a:t>the desire to make digital archival records available for computational analysis</a:t>
            </a:r>
          </a:p>
          <a:p>
            <a:r>
              <a:rPr lang="en-US" sz="1200" b="0" i="0" kern="1200" dirty="0">
                <a:solidFill>
                  <a:schemeClr val="tx1"/>
                </a:solidFill>
                <a:latin typeface="+mn-lt"/>
                <a:ea typeface="+mn-ea"/>
                <a:cs typeface="+mn-cs"/>
              </a:rPr>
              <a:t>As we touched upon in </a:t>
            </a:r>
            <a:r>
              <a:rPr lang="en-US" sz="1200" b="0" i="0" u="sng" kern="1200" dirty="0">
                <a:solidFill>
                  <a:schemeClr val="tx1"/>
                </a:solidFill>
                <a:latin typeface="+mn-lt"/>
                <a:ea typeface="+mn-ea"/>
                <a:cs typeface="+mn-cs"/>
                <a:hlinkClick r:id="rId3"/>
              </a:rPr>
              <a:t>our recent blog post</a:t>
            </a:r>
            <a:r>
              <a:rPr lang="en-US" sz="1200" b="0" i="0" kern="1200" dirty="0">
                <a:solidFill>
                  <a:schemeClr val="tx1"/>
                </a:solidFill>
                <a:latin typeface="+mn-lt"/>
                <a:ea typeface="+mn-ea"/>
                <a:cs typeface="+mn-cs"/>
              </a:rPr>
              <a:t>, we now need a model that describes our records as data.</a:t>
            </a:r>
          </a:p>
          <a:p>
            <a:r>
              <a:rPr lang="en-US" sz="1200" b="0" i="0" kern="1200" dirty="0">
                <a:solidFill>
                  <a:schemeClr val="tx1"/>
                </a:solidFill>
                <a:latin typeface="+mn-lt"/>
                <a:ea typeface="+mn-ea"/>
                <a:cs typeface="+mn-cs"/>
              </a:rPr>
              <a:t>We will have ever-increasing amounts of original digital content – the ‘voice of government’, if you will – that we will want to process, index, </a:t>
            </a:r>
            <a:r>
              <a:rPr lang="en-US" sz="1200" b="0" i="0" kern="1200" dirty="0" err="1">
                <a:solidFill>
                  <a:schemeClr val="tx1"/>
                </a:solidFill>
                <a:latin typeface="+mn-lt"/>
                <a:ea typeface="+mn-ea"/>
                <a:cs typeface="+mn-cs"/>
              </a:rPr>
              <a:t>analyse</a:t>
            </a:r>
            <a:r>
              <a:rPr lang="en-US" sz="1200" b="0" i="0" kern="1200" dirty="0">
                <a:solidFill>
                  <a:schemeClr val="tx1"/>
                </a:solidFill>
                <a:latin typeface="+mn-lt"/>
                <a:ea typeface="+mn-ea"/>
                <a:cs typeface="+mn-cs"/>
              </a:rPr>
              <a:t> and compute over. But we will also have all the contextual digital information associated with the creation, dissemination and </a:t>
            </a:r>
            <a:r>
              <a:rPr lang="en-US" sz="1200" b="0" i="0" kern="1200" dirty="0" err="1">
                <a:solidFill>
                  <a:schemeClr val="tx1"/>
                </a:solidFill>
                <a:latin typeface="+mn-lt"/>
                <a:ea typeface="+mn-ea"/>
                <a:cs typeface="+mn-cs"/>
              </a:rPr>
              <a:t>curation</a:t>
            </a:r>
            <a:r>
              <a:rPr lang="en-US" sz="1200" b="0" i="0" kern="1200" dirty="0">
                <a:solidFill>
                  <a:schemeClr val="tx1"/>
                </a:solidFill>
                <a:latin typeface="+mn-lt"/>
                <a:ea typeface="+mn-ea"/>
                <a:cs typeface="+mn-cs"/>
              </a:rPr>
              <a:t> of that content over time: in other words, all its metadata.</a:t>
            </a:r>
          </a:p>
          <a:p>
            <a:r>
              <a:rPr lang="en-US" sz="1200" b="0" i="0" kern="1200" dirty="0">
                <a:solidFill>
                  <a:schemeClr val="tx1"/>
                </a:solidFill>
                <a:latin typeface="+mn-lt"/>
                <a:ea typeface="+mn-ea"/>
                <a:cs typeface="+mn-cs"/>
              </a:rPr>
              <a:t>When we recently attempted to model just what this metadata might be, we decided to take as detached an approach as possible, focusing on the </a:t>
            </a:r>
            <a:r>
              <a:rPr lang="en-US" sz="1200" b="1" i="0" kern="1200" dirty="0">
                <a:solidFill>
                  <a:schemeClr val="tx1"/>
                </a:solidFill>
                <a:latin typeface="+mn-lt"/>
                <a:ea typeface="+mn-ea"/>
                <a:cs typeface="+mn-cs"/>
              </a:rPr>
              <a:t>characteristics</a:t>
            </a:r>
            <a:r>
              <a:rPr lang="en-US" sz="1200" b="0" i="0" kern="1200" dirty="0">
                <a:solidFill>
                  <a:schemeClr val="tx1"/>
                </a:solidFill>
                <a:latin typeface="+mn-lt"/>
                <a:ea typeface="+mn-ea"/>
                <a:cs typeface="+mn-cs"/>
              </a:rPr>
              <a:t> and </a:t>
            </a:r>
            <a:r>
              <a:rPr lang="en-US" sz="1200" b="1" i="0" kern="1200" dirty="0">
                <a:solidFill>
                  <a:schemeClr val="tx1"/>
                </a:solidFill>
                <a:latin typeface="+mn-lt"/>
                <a:ea typeface="+mn-ea"/>
                <a:cs typeface="+mn-cs"/>
              </a:rPr>
              <a:t>provenance</a:t>
            </a:r>
            <a:r>
              <a:rPr lang="en-US" sz="1200" b="0" i="0" kern="1200" dirty="0">
                <a:solidFill>
                  <a:schemeClr val="tx1"/>
                </a:solidFill>
                <a:latin typeface="+mn-lt"/>
                <a:ea typeface="+mn-ea"/>
                <a:cs typeface="+mn-cs"/>
              </a:rPr>
              <a:t> of the metadata, rather than the perhaps-more-usual approach of </a:t>
            </a:r>
            <a:r>
              <a:rPr lang="en-US" sz="1200" b="0" i="0" kern="1200" dirty="0" err="1">
                <a:solidFill>
                  <a:schemeClr val="tx1"/>
                </a:solidFill>
                <a:latin typeface="+mn-lt"/>
                <a:ea typeface="+mn-ea"/>
                <a:cs typeface="+mn-cs"/>
              </a:rPr>
              <a:t>categorising</a:t>
            </a:r>
            <a:r>
              <a:rPr lang="en-US" sz="1200" b="0" i="0" kern="1200" dirty="0">
                <a:solidFill>
                  <a:schemeClr val="tx1"/>
                </a:solidFill>
                <a:latin typeface="+mn-lt"/>
                <a:ea typeface="+mn-ea"/>
                <a:cs typeface="+mn-cs"/>
              </a:rPr>
              <a:t> the metadata by its </a:t>
            </a:r>
            <a:r>
              <a:rPr lang="en-US" sz="1200" b="1" i="0" kern="1200" dirty="0">
                <a:solidFill>
                  <a:schemeClr val="tx1"/>
                </a:solidFill>
                <a:latin typeface="+mn-lt"/>
                <a:ea typeface="+mn-ea"/>
                <a:cs typeface="+mn-cs"/>
              </a:rPr>
              <a:t>function</a:t>
            </a:r>
            <a:r>
              <a:rPr lang="en-US" sz="1200" b="0" i="0" kern="1200" dirty="0">
                <a:solidFill>
                  <a:schemeClr val="tx1"/>
                </a:solidFill>
                <a:latin typeface="+mn-lt"/>
                <a:ea typeface="+mn-ea"/>
                <a:cs typeface="+mn-cs"/>
              </a:rPr>
              <a:t>. This was deliberate: not only can the same piece of metadata have more than one function, but in the future there may well be new functions for our metadata that we can’t even predict today. We also see this as an intrinsically archival approach to thinking about metadata. Archivists have traditionally been very interested in the provenance of their collections (i.e. where historical records come from and who created them). Now the provenance of the metadata has an equally important focus.</a:t>
            </a:r>
          </a:p>
          <a:p>
            <a:r>
              <a:rPr lang="en-US" sz="1200" b="0" i="0" kern="1200" dirty="0">
                <a:solidFill>
                  <a:schemeClr val="tx1"/>
                </a:solidFill>
                <a:latin typeface="+mn-lt"/>
                <a:ea typeface="+mn-ea"/>
                <a:cs typeface="+mn-cs"/>
              </a:rPr>
              <a:t>In our </a:t>
            </a:r>
            <a:r>
              <a:rPr lang="en-US" sz="1200" b="0" i="0" kern="1200" dirty="0" err="1">
                <a:solidFill>
                  <a:schemeClr val="tx1"/>
                </a:solidFill>
                <a:latin typeface="+mn-lt"/>
                <a:ea typeface="+mn-ea"/>
                <a:cs typeface="+mn-cs"/>
              </a:rPr>
              <a:t>modelling</a:t>
            </a:r>
            <a:r>
              <a:rPr lang="en-US" sz="1200" b="0" i="0" kern="1200" dirty="0">
                <a:solidFill>
                  <a:schemeClr val="tx1"/>
                </a:solidFill>
                <a:latin typeface="+mn-lt"/>
                <a:ea typeface="+mn-ea"/>
                <a:cs typeface="+mn-cs"/>
              </a:rPr>
              <a:t> so far we have identified what we are informally calling the seven pillars of metadata. We’ve </a:t>
            </a:r>
            <a:r>
              <a:rPr lang="en-US" sz="1200" b="0" i="0" kern="1200" dirty="0" err="1">
                <a:solidFill>
                  <a:schemeClr val="tx1"/>
                </a:solidFill>
                <a:latin typeface="+mn-lt"/>
                <a:ea typeface="+mn-ea"/>
                <a:cs typeface="+mn-cs"/>
              </a:rPr>
              <a:t>labelled</a:t>
            </a:r>
            <a:r>
              <a:rPr lang="en-US" sz="1200" b="0" i="0" kern="1200" dirty="0">
                <a:solidFill>
                  <a:schemeClr val="tx1"/>
                </a:solidFill>
                <a:latin typeface="+mn-lt"/>
                <a:ea typeface="+mn-ea"/>
                <a:cs typeface="+mn-cs"/>
              </a:rPr>
              <a:t> these: Legacy, Primary, Secondary, Supplementary, Derived, Control, and ‘Meta’. To take each in turn:</a:t>
            </a:r>
          </a:p>
          <a:p>
            <a:r>
              <a:rPr lang="en-US" sz="1200" b="0" i="0" kern="1200" dirty="0">
                <a:solidFill>
                  <a:schemeClr val="tx1"/>
                </a:solidFill>
                <a:latin typeface="+mn-lt"/>
                <a:ea typeface="+mn-ea"/>
                <a:cs typeface="+mn-cs"/>
              </a:rPr>
              <a:t>1. Legacy metadata</a:t>
            </a:r>
          </a:p>
          <a:p>
            <a:r>
              <a:rPr lang="en-US" sz="1200" b="0" i="0" kern="1200" dirty="0">
                <a:solidFill>
                  <a:schemeClr val="tx1"/>
                </a:solidFill>
                <a:latin typeface="+mn-lt"/>
                <a:ea typeface="+mn-ea"/>
                <a:cs typeface="+mn-cs"/>
              </a:rPr>
              <a:t>For The National Archives, this refers to contextual metadata that had its origin before a record is transferred to us. This might be, for example, an audit trail of the record’s authorship as it passed through its creating department, or the record’s context when stored in its original file system or content management system. In a wider sense, legacy metadata may even relate to the contemporaneous corporate history of that originating department.</a:t>
            </a:r>
          </a:p>
          <a:p>
            <a:r>
              <a:rPr lang="en-US" sz="1200" b="0" i="0" kern="1200" dirty="0">
                <a:solidFill>
                  <a:schemeClr val="tx1"/>
                </a:solidFill>
                <a:latin typeface="+mn-lt"/>
                <a:ea typeface="+mn-ea"/>
                <a:cs typeface="+mn-cs"/>
              </a:rPr>
              <a:t>2. Primary metadata</a:t>
            </a:r>
          </a:p>
          <a:p>
            <a:r>
              <a:rPr lang="en-US" sz="1200" b="0" i="0" kern="1200" dirty="0">
                <a:solidFill>
                  <a:schemeClr val="tx1"/>
                </a:solidFill>
                <a:latin typeface="+mn-lt"/>
                <a:ea typeface="+mn-ea"/>
                <a:cs typeface="+mn-cs"/>
              </a:rPr>
              <a:t>This refers to attributes that are intrinsic to a digital object (even if they are recorded separately to it in some structured way): for example, a file’s name, extension, file type, format, size, dimensions, resolution, date/time of creation/last access/last modification, author, editor, and so on. Sometimes primary attributes may originate externally to the digital object but become intrinsic to it, such as </a:t>
            </a:r>
            <a:r>
              <a:rPr lang="en-US" sz="1200" b="0" i="0" kern="1200" dirty="0" err="1">
                <a:solidFill>
                  <a:schemeClr val="tx1"/>
                </a:solidFill>
                <a:latin typeface="+mn-lt"/>
                <a:ea typeface="+mn-ea"/>
                <a:cs typeface="+mn-cs"/>
              </a:rPr>
              <a:t>geocoding</a:t>
            </a:r>
            <a:r>
              <a:rPr lang="en-US" sz="1200" b="0" i="0" kern="1200" dirty="0">
                <a:solidFill>
                  <a:schemeClr val="tx1"/>
                </a:solidFill>
                <a:latin typeface="+mn-lt"/>
                <a:ea typeface="+mn-ea"/>
                <a:cs typeface="+mn-cs"/>
              </a:rPr>
              <a:t> calculated by a digital camera and stored in its images’ </a:t>
            </a:r>
            <a:r>
              <a:rPr lang="en-US" sz="1200" b="0" i="0" u="sng" kern="1200" dirty="0">
                <a:solidFill>
                  <a:schemeClr val="tx1"/>
                </a:solidFill>
                <a:latin typeface="+mn-lt"/>
                <a:ea typeface="+mn-ea"/>
                <a:cs typeface="+mn-cs"/>
                <a:hlinkClick r:id="rId4"/>
              </a:rPr>
              <a:t>EXIF</a:t>
            </a:r>
            <a:r>
              <a:rPr lang="en-US" sz="1200" b="0" i="0" kern="1200" dirty="0">
                <a:solidFill>
                  <a:schemeClr val="tx1"/>
                </a:solidFill>
                <a:latin typeface="+mn-lt"/>
                <a:ea typeface="+mn-ea"/>
                <a:cs typeface="+mn-cs"/>
              </a:rPr>
              <a:t> metadata.</a:t>
            </a:r>
          </a:p>
          <a:p>
            <a:r>
              <a:rPr lang="en-US" sz="1200" b="0" i="0" kern="1200" dirty="0">
                <a:solidFill>
                  <a:schemeClr val="tx1"/>
                </a:solidFill>
                <a:latin typeface="+mn-lt"/>
                <a:ea typeface="+mn-ea"/>
                <a:cs typeface="+mn-cs"/>
              </a:rPr>
              <a:t>3. Secondary metadata</a:t>
            </a:r>
          </a:p>
          <a:p>
            <a:r>
              <a:rPr lang="en-US" sz="1200" b="0" i="0" kern="1200" dirty="0">
                <a:solidFill>
                  <a:schemeClr val="tx1"/>
                </a:solidFill>
                <a:latin typeface="+mn-lt"/>
                <a:ea typeface="+mn-ea"/>
                <a:cs typeface="+mn-cs"/>
              </a:rPr>
              <a:t>This includes those attributes of a digital object that are manually (or automatically) created by an official </a:t>
            </a:r>
            <a:r>
              <a:rPr lang="en-US" sz="1200" b="0" i="0" kern="1200" dirty="0" err="1">
                <a:solidFill>
                  <a:schemeClr val="tx1"/>
                </a:solidFill>
                <a:latin typeface="+mn-lt"/>
                <a:ea typeface="+mn-ea"/>
                <a:cs typeface="+mn-cs"/>
              </a:rPr>
              <a:t>organisation</a:t>
            </a:r>
            <a:r>
              <a:rPr lang="en-US" sz="1200" b="0" i="0" kern="1200" dirty="0">
                <a:solidFill>
                  <a:schemeClr val="tx1"/>
                </a:solidFill>
                <a:latin typeface="+mn-lt"/>
                <a:ea typeface="+mn-ea"/>
                <a:cs typeface="+mn-cs"/>
              </a:rPr>
              <a:t> and then maintained separately to the object in some controlled format. This is the mainstay of good archival practice and might be any of the following instances:</a:t>
            </a:r>
          </a:p>
          <a:p>
            <a:r>
              <a:rPr lang="en-US" sz="1200" b="0" i="0" kern="1200" dirty="0">
                <a:solidFill>
                  <a:schemeClr val="tx1"/>
                </a:solidFill>
                <a:latin typeface="+mn-lt"/>
                <a:ea typeface="+mn-ea"/>
                <a:cs typeface="+mn-cs"/>
              </a:rPr>
              <a:t>descriptive information, such as a citable reference, description or covering dates</a:t>
            </a:r>
          </a:p>
          <a:p>
            <a:r>
              <a:rPr lang="en-US" sz="1200" b="0" i="0" kern="1200" dirty="0">
                <a:solidFill>
                  <a:schemeClr val="tx1"/>
                </a:solidFill>
                <a:latin typeface="+mn-lt"/>
                <a:ea typeface="+mn-ea"/>
                <a:cs typeface="+mn-cs"/>
              </a:rPr>
              <a:t>system information, like IDs, sort keys, machine-readable dates</a:t>
            </a:r>
          </a:p>
          <a:p>
            <a:r>
              <a:rPr lang="en-US" sz="1200" b="0" i="0" kern="1200" dirty="0">
                <a:solidFill>
                  <a:schemeClr val="tx1"/>
                </a:solidFill>
                <a:latin typeface="+mn-lt"/>
                <a:ea typeface="+mn-ea"/>
                <a:cs typeface="+mn-cs"/>
              </a:rPr>
              <a:t>location information, such as file folder, drive, volume or filer</a:t>
            </a:r>
          </a:p>
          <a:p>
            <a:r>
              <a:rPr lang="en-US" sz="1200" b="0" i="0" kern="1200" dirty="0">
                <a:solidFill>
                  <a:schemeClr val="tx1"/>
                </a:solidFill>
                <a:latin typeface="+mn-lt"/>
                <a:ea typeface="+mn-ea"/>
                <a:cs typeface="+mn-cs"/>
              </a:rPr>
              <a:t>access information, such as closure/release details, use restrictions, legal status, copyright and cost</a:t>
            </a:r>
          </a:p>
          <a:p>
            <a:r>
              <a:rPr lang="en-US" sz="1200" b="0" i="0" kern="1200" dirty="0">
                <a:solidFill>
                  <a:schemeClr val="tx1"/>
                </a:solidFill>
                <a:latin typeface="+mn-lt"/>
                <a:ea typeface="+mn-ea"/>
                <a:cs typeface="+mn-cs"/>
              </a:rPr>
              <a:t>audit information, such as origin, history, transfer, modification, redaction or substitution;</a:t>
            </a:r>
          </a:p>
          <a:p>
            <a:r>
              <a:rPr lang="en-US" sz="1200" b="0" i="0" kern="1200" dirty="0">
                <a:solidFill>
                  <a:schemeClr val="tx1"/>
                </a:solidFill>
                <a:latin typeface="+mn-lt"/>
                <a:ea typeface="+mn-ea"/>
                <a:cs typeface="+mn-cs"/>
              </a:rPr>
              <a:t>referencing information, like semantic associations, internal links and hyperlinks (URIs/URLs)</a:t>
            </a:r>
          </a:p>
          <a:p>
            <a:r>
              <a:rPr lang="en-US" sz="1200" b="0" i="0" kern="1200" dirty="0">
                <a:solidFill>
                  <a:schemeClr val="tx1"/>
                </a:solidFill>
                <a:latin typeface="+mn-lt"/>
                <a:ea typeface="+mn-ea"/>
                <a:cs typeface="+mn-cs"/>
              </a:rPr>
              <a:t>4. Supplementary metadata</a:t>
            </a:r>
          </a:p>
          <a:p>
            <a:r>
              <a:rPr lang="en-US" sz="1200" b="0" i="0" kern="1200" dirty="0">
                <a:solidFill>
                  <a:schemeClr val="tx1"/>
                </a:solidFill>
                <a:latin typeface="+mn-lt"/>
                <a:ea typeface="+mn-ea"/>
                <a:cs typeface="+mn-cs"/>
              </a:rPr>
              <a:t>For The National Archives this refers to information about a digital object that has been contributed (whether manually or automatically) by a third party who is not part of an official governmental </a:t>
            </a:r>
            <a:r>
              <a:rPr lang="en-US" sz="1200" b="0" i="0" kern="1200" dirty="0" err="1">
                <a:solidFill>
                  <a:schemeClr val="tx1"/>
                </a:solidFill>
                <a:latin typeface="+mn-lt"/>
                <a:ea typeface="+mn-ea"/>
                <a:cs typeface="+mn-cs"/>
              </a:rPr>
              <a:t>organisation</a:t>
            </a:r>
            <a:r>
              <a:rPr lang="en-US" sz="1200" b="0" i="0" kern="1200" dirty="0">
                <a:solidFill>
                  <a:schemeClr val="tx1"/>
                </a:solidFill>
                <a:latin typeface="+mn-lt"/>
                <a:ea typeface="+mn-ea"/>
                <a:cs typeface="+mn-cs"/>
              </a:rPr>
              <a:t>. That metadata is now stored (and may be maintained) separately to the digital object by The National Archives in some </a:t>
            </a:r>
            <a:r>
              <a:rPr lang="en-US" sz="1200" b="0" i="0" kern="1200" dirty="0" err="1">
                <a:solidFill>
                  <a:schemeClr val="tx1"/>
                </a:solidFill>
                <a:latin typeface="+mn-lt"/>
                <a:ea typeface="+mn-ea"/>
                <a:cs typeface="+mn-cs"/>
              </a:rPr>
              <a:t>organised</a:t>
            </a:r>
            <a:r>
              <a:rPr lang="en-US" sz="1200" b="0" i="0" kern="1200" dirty="0">
                <a:solidFill>
                  <a:schemeClr val="tx1"/>
                </a:solidFill>
                <a:latin typeface="+mn-lt"/>
                <a:ea typeface="+mn-ea"/>
                <a:cs typeface="+mn-cs"/>
              </a:rPr>
              <a:t> way for wider use. Examples of this kind of information could include an extended description, suggested corrections, a comment and/or anecdote, an added tag, or an annotation. The information might come unsolicited from passing users or it might be the result of a concerted, crowd-sourced venture.</a:t>
            </a:r>
          </a:p>
          <a:p>
            <a:r>
              <a:rPr lang="en-US" sz="1200" b="0" i="0" kern="1200" dirty="0">
                <a:solidFill>
                  <a:schemeClr val="tx1"/>
                </a:solidFill>
                <a:latin typeface="+mn-lt"/>
                <a:ea typeface="+mn-ea"/>
                <a:cs typeface="+mn-cs"/>
              </a:rPr>
              <a:t>5. Derived metadata</a:t>
            </a:r>
          </a:p>
          <a:p>
            <a:r>
              <a:rPr lang="en-US" sz="1200" b="0" i="0" kern="1200" dirty="0">
                <a:solidFill>
                  <a:schemeClr val="tx1"/>
                </a:solidFill>
                <a:latin typeface="+mn-lt"/>
                <a:ea typeface="+mn-ea"/>
                <a:cs typeface="+mn-cs"/>
              </a:rPr>
              <a:t>This describes attributes attached to a digital object that are the result of some type of programmatic analysis or algorithmic computation. This kind of information is stored in a structured format, probably periodically refreshed, and used in applications to improve functionality. A typical example would be the binary indexes that sit behind a search engine. Other examples of derived metadata might include enhanced contextual links or descriptive tags derived through </a:t>
            </a:r>
            <a:r>
              <a:rPr lang="en-US" sz="1200" b="0" i="0" u="sng" kern="1200" dirty="0">
                <a:solidFill>
                  <a:schemeClr val="tx1"/>
                </a:solidFill>
                <a:latin typeface="+mn-lt"/>
                <a:ea typeface="+mn-ea"/>
                <a:cs typeface="+mn-cs"/>
                <a:hlinkClick r:id="rId5"/>
              </a:rPr>
              <a:t>topic </a:t>
            </a:r>
            <a:r>
              <a:rPr lang="en-US" sz="1200" b="0" i="0" u="sng" kern="1200" dirty="0" err="1">
                <a:solidFill>
                  <a:schemeClr val="tx1"/>
                </a:solidFill>
                <a:latin typeface="+mn-lt"/>
                <a:ea typeface="+mn-ea"/>
                <a:cs typeface="+mn-cs"/>
                <a:hlinkClick r:id="rId5"/>
              </a:rPr>
              <a:t>modelling</a:t>
            </a:r>
            <a:r>
              <a:rPr lang="en-US" sz="1200" b="0" i="0" kern="1200" dirty="0">
                <a:solidFill>
                  <a:schemeClr val="tx1"/>
                </a:solidFill>
                <a:latin typeface="+mn-lt"/>
                <a:ea typeface="+mn-ea"/>
                <a:cs typeface="+mn-cs"/>
              </a:rPr>
              <a:t>; statistics for a corpus calculated in either a local or global context; trend spotting through the monitoring of data usage; and the assignment of probability or confidence ratings.</a:t>
            </a:r>
          </a:p>
          <a:p>
            <a:r>
              <a:rPr lang="en-US" sz="1200" b="0" i="0" kern="1200" dirty="0">
                <a:solidFill>
                  <a:schemeClr val="tx1"/>
                </a:solidFill>
                <a:latin typeface="+mn-lt"/>
                <a:ea typeface="+mn-ea"/>
                <a:cs typeface="+mn-cs"/>
              </a:rPr>
              <a:t>6. Control metadata</a:t>
            </a:r>
          </a:p>
          <a:p>
            <a:r>
              <a:rPr lang="en-US" sz="1200" b="0" i="0" kern="1200" dirty="0">
                <a:solidFill>
                  <a:schemeClr val="tx1"/>
                </a:solidFill>
                <a:latin typeface="+mn-lt"/>
                <a:ea typeface="+mn-ea"/>
                <a:cs typeface="+mn-cs"/>
              </a:rPr>
              <a:t>This, as the name might suggest, is digital information that is used to regulate a digital object, for example by ensuring that it conforms to international standards by way of format, structure or content. The control therefore might be a schema or an ontology, or it might be a digital record of file system user privileges originally allocated to a digital file. Control might relate to an associated set of instructions that determine the presentation of an object under different circumstances, such as a </a:t>
            </a:r>
            <a:r>
              <a:rPr lang="en-US" sz="1200" b="0" i="0" kern="1200" dirty="0" err="1">
                <a:solidFill>
                  <a:schemeClr val="tx1"/>
                </a:solidFill>
                <a:latin typeface="+mn-lt"/>
                <a:ea typeface="+mn-ea"/>
                <a:cs typeface="+mn-cs"/>
              </a:rPr>
              <a:t>stylesheet</a:t>
            </a:r>
            <a:r>
              <a:rPr lang="en-US" sz="1200" b="0" i="0" kern="1200" dirty="0">
                <a:solidFill>
                  <a:schemeClr val="tx1"/>
                </a:solidFill>
                <a:latin typeface="+mn-lt"/>
                <a:ea typeface="+mn-ea"/>
                <a:cs typeface="+mn-cs"/>
              </a:rPr>
              <a:t>. Ultimately it might actually be some application code, without which the digital object itself is effectively unusable.</a:t>
            </a:r>
          </a:p>
          <a:p>
            <a:r>
              <a:rPr lang="en-US" sz="1200" b="0" i="0" kern="1200" dirty="0">
                <a:solidFill>
                  <a:schemeClr val="tx1"/>
                </a:solidFill>
                <a:latin typeface="+mn-lt"/>
                <a:ea typeface="+mn-ea"/>
                <a:cs typeface="+mn-cs"/>
              </a:rPr>
              <a:t>7. ‘Meta’ metadata</a:t>
            </a:r>
          </a:p>
          <a:p>
            <a:r>
              <a:rPr lang="en-US" sz="1200" b="0" i="0" kern="1200" dirty="0">
                <a:solidFill>
                  <a:schemeClr val="tx1"/>
                </a:solidFill>
                <a:latin typeface="+mn-lt"/>
                <a:ea typeface="+mn-ea"/>
                <a:cs typeface="+mn-cs"/>
              </a:rPr>
              <a:t>Finally, we have even identified the category of ‘meta’ metadata, or metadata that describes metadata! Metadata is not necessarily a fixed entity; it is subject to change and – in the interest of transparency, context and temporal awareness – it would be good practice to record this change. So metadata itself could be versioned, time-stamped or signed (by what means or by whom values have been asserted or modified). We think it will become increasingly necessary to account for uncertainty and probability within metadata, especially when that metadata is no longer produced by qualified human hand; ‘meta’ metadata is a means for recording such ambiguity.</a:t>
            </a:r>
          </a:p>
          <a:p>
            <a:r>
              <a:rPr lang="en-US" sz="1200" b="0" i="0" kern="1200" dirty="0">
                <a:solidFill>
                  <a:schemeClr val="tx1"/>
                </a:solidFill>
                <a:latin typeface="+mn-lt"/>
                <a:ea typeface="+mn-ea"/>
                <a:cs typeface="+mn-cs"/>
              </a:rPr>
              <a:t>And, speaking of ambiguity, we should point out that, despite our best efforts, we don’t regard these seven categories of metadata to be mutually exclusive. There are inevitably scenarios when metadata may fall more naturally into one category or another depending on circumstances. Take the example of </a:t>
            </a:r>
            <a:r>
              <a:rPr lang="en-US" sz="1200" b="0" i="0" kern="1200" dirty="0" err="1">
                <a:solidFill>
                  <a:schemeClr val="tx1"/>
                </a:solidFill>
                <a:latin typeface="+mn-lt"/>
                <a:ea typeface="+mn-ea"/>
                <a:cs typeface="+mn-cs"/>
              </a:rPr>
              <a:t>geocoding</a:t>
            </a:r>
            <a:r>
              <a:rPr lang="en-US" sz="1200" b="0" i="0" kern="1200" dirty="0">
                <a:solidFill>
                  <a:schemeClr val="tx1"/>
                </a:solidFill>
                <a:latin typeface="+mn-lt"/>
                <a:ea typeface="+mn-ea"/>
                <a:cs typeface="+mn-cs"/>
              </a:rPr>
              <a:t> in EXIF data: this could be said to be ‘derived’ metadata as it is machine-calculated, but its inclusion in a digital image’s internal metadata at the time of capture make it feel much more like ‘primary’ metadata, both logically and physically.</a:t>
            </a:r>
          </a:p>
          <a:p>
            <a:r>
              <a:rPr lang="en-US" sz="1200" b="0" i="0" kern="1200" dirty="0">
                <a:solidFill>
                  <a:schemeClr val="tx1"/>
                </a:solidFill>
                <a:latin typeface="+mn-lt"/>
                <a:ea typeface="+mn-ea"/>
                <a:cs typeface="+mn-cs"/>
              </a:rPr>
              <a:t>Nonetheless, we hope that the benefits of deconstructing metadata in this way will emerge when it comes to processing the imminent tsunami of digital content from the digital age. We will need ever more automated ways of </a:t>
            </a:r>
            <a:r>
              <a:rPr lang="en-US" sz="1200" b="0" i="0" kern="1200" dirty="0" err="1">
                <a:solidFill>
                  <a:schemeClr val="tx1"/>
                </a:solidFill>
                <a:latin typeface="+mn-lt"/>
                <a:ea typeface="+mn-ea"/>
                <a:cs typeface="+mn-cs"/>
              </a:rPr>
              <a:t>contextualising</a:t>
            </a:r>
            <a:r>
              <a:rPr lang="en-US" sz="1200" b="0" i="0" kern="1200" dirty="0">
                <a:solidFill>
                  <a:schemeClr val="tx1"/>
                </a:solidFill>
                <a:latin typeface="+mn-lt"/>
                <a:ea typeface="+mn-ea"/>
                <a:cs typeface="+mn-cs"/>
              </a:rPr>
              <a:t> this content – and the better differentiated our metadata, the easier that task will be. Description can take many forms but it will be increasingly important to be able to differentiate official human from unofficial human and approved algorithmic from unendorsed algorithmic descriptions.</a:t>
            </a:r>
          </a:p>
          <a:p>
            <a:r>
              <a:rPr lang="en-US" sz="1200" b="0" i="0" kern="1200" dirty="0">
                <a:solidFill>
                  <a:schemeClr val="tx1"/>
                </a:solidFill>
                <a:latin typeface="+mn-lt"/>
                <a:ea typeface="+mn-ea"/>
                <a:cs typeface="+mn-cs"/>
              </a:rPr>
              <a:t>In our last blog post we referred to The National Archives’ </a:t>
            </a:r>
            <a:r>
              <a:rPr lang="en-US" sz="1200" b="0" i="0" u="sng" kern="1200" dirty="0">
                <a:solidFill>
                  <a:schemeClr val="tx1"/>
                </a:solidFill>
                <a:latin typeface="+mn-lt"/>
                <a:ea typeface="+mn-ea"/>
                <a:cs typeface="+mn-cs"/>
                <a:hlinkClick r:id="rId6"/>
              </a:rPr>
              <a:t>Digital Strategy</a:t>
            </a:r>
            <a:r>
              <a:rPr lang="en-US" sz="1200" b="0" i="0" kern="1200" dirty="0">
                <a:solidFill>
                  <a:schemeClr val="tx1"/>
                </a:solidFill>
                <a:latin typeface="+mn-lt"/>
                <a:ea typeface="+mn-ea"/>
                <a:cs typeface="+mn-cs"/>
              </a:rPr>
              <a:t> and included our visual representation of the four routes by which a digital archive can offer value to its users</a:t>
            </a:r>
            <a:r>
              <a:rPr lang="en-US" sz="1200" b="0" i="1" kern="1200" dirty="0">
                <a:solidFill>
                  <a:schemeClr val="tx1"/>
                </a:solidFill>
                <a:latin typeface="+mn-lt"/>
                <a:ea typeface="+mn-ea"/>
                <a:cs typeface="+mn-cs"/>
              </a:rPr>
              <a:t>:</a:t>
            </a:r>
            <a:r>
              <a:rPr lang="en-US" sz="1200" b="0" i="0" kern="1200" dirty="0">
                <a:solidFill>
                  <a:schemeClr val="tx1"/>
                </a:solidFill>
                <a:latin typeface="+mn-lt"/>
                <a:ea typeface="+mn-ea"/>
                <a:cs typeface="+mn-cs"/>
              </a:rPr>
              <a:t> Preserve, </a:t>
            </a:r>
            <a:r>
              <a:rPr lang="en-US" sz="1200" b="0" i="0" kern="1200" dirty="0" err="1">
                <a:solidFill>
                  <a:schemeClr val="tx1"/>
                </a:solidFill>
                <a:latin typeface="+mn-lt"/>
                <a:ea typeface="+mn-ea"/>
                <a:cs typeface="+mn-cs"/>
              </a:rPr>
              <a:t>Contextualise</a:t>
            </a:r>
            <a:r>
              <a:rPr lang="en-US" sz="1200" b="0" i="0" kern="1200" dirty="0">
                <a:solidFill>
                  <a:schemeClr val="tx1"/>
                </a:solidFill>
                <a:latin typeface="+mn-lt"/>
                <a:ea typeface="+mn-ea"/>
                <a:cs typeface="+mn-cs"/>
              </a:rPr>
              <a:t>, Present, and Enable use. This time we are accompanying our blog with a </a:t>
            </a:r>
            <a:r>
              <a:rPr lang="en-US" sz="1200" b="0" i="0" kern="1200" dirty="0" err="1">
                <a:solidFill>
                  <a:schemeClr val="tx1"/>
                </a:solidFill>
                <a:latin typeface="+mn-lt"/>
                <a:ea typeface="+mn-ea"/>
                <a:cs typeface="+mn-cs"/>
              </a:rPr>
              <a:t>visualisation</a:t>
            </a:r>
            <a:r>
              <a:rPr lang="en-US" sz="1200" b="0" i="0" kern="1200" dirty="0">
                <a:solidFill>
                  <a:schemeClr val="tx1"/>
                </a:solidFill>
                <a:latin typeface="+mn-lt"/>
                <a:ea typeface="+mn-ea"/>
                <a:cs typeface="+mn-cs"/>
              </a:rPr>
              <a:t> that shows a digital document’s transition from the government department that produces it, through the digital archive, and on to eventual re-use by the public. This continuum will hopefully help to </a:t>
            </a:r>
            <a:r>
              <a:rPr lang="en-US" sz="1200" b="0" i="0" kern="1200" dirty="0" err="1">
                <a:solidFill>
                  <a:schemeClr val="tx1"/>
                </a:solidFill>
                <a:latin typeface="+mn-lt"/>
                <a:ea typeface="+mn-ea"/>
                <a:cs typeface="+mn-cs"/>
              </a:rPr>
              <a:t>visualise</a:t>
            </a:r>
            <a:r>
              <a:rPr lang="en-US" sz="1200" b="0" i="0" kern="1200" dirty="0">
                <a:solidFill>
                  <a:schemeClr val="tx1"/>
                </a:solidFill>
                <a:latin typeface="+mn-lt"/>
                <a:ea typeface="+mn-ea"/>
                <a:cs typeface="+mn-cs"/>
              </a:rPr>
              <a:t> how the seven pillars of metadata have a part in those four routes to value:</a:t>
            </a:r>
          </a:p>
          <a:p>
            <a:r>
              <a:rPr lang="en-US" sz="1200" b="0" i="0" kern="1200" dirty="0">
                <a:solidFill>
                  <a:schemeClr val="tx1"/>
                </a:solidFill>
                <a:latin typeface="+mn-lt"/>
                <a:ea typeface="+mn-ea"/>
                <a:cs typeface="+mn-cs"/>
              </a:rPr>
              <a:t>A </a:t>
            </a:r>
            <a:r>
              <a:rPr lang="en-US" sz="1200" b="0" i="0" kern="1200" dirty="0" err="1">
                <a:solidFill>
                  <a:schemeClr val="tx1"/>
                </a:solidFill>
                <a:latin typeface="+mn-lt"/>
                <a:ea typeface="+mn-ea"/>
                <a:cs typeface="+mn-cs"/>
              </a:rPr>
              <a:t>visualisation</a:t>
            </a:r>
            <a:r>
              <a:rPr lang="en-US" sz="1200" b="0" i="0" kern="1200" dirty="0">
                <a:solidFill>
                  <a:schemeClr val="tx1"/>
                </a:solidFill>
                <a:latin typeface="+mn-lt"/>
                <a:ea typeface="+mn-ea"/>
                <a:cs typeface="+mn-cs"/>
              </a:rPr>
              <a:t> showing the process by which a digital document transitions from the government department that produces it, through the digital archive, and on to eventual re-use by the public</a:t>
            </a:r>
          </a:p>
          <a:p>
            <a:r>
              <a:rPr lang="en-US" sz="1200" b="0" i="0" kern="1200" dirty="0">
                <a:solidFill>
                  <a:schemeClr val="tx1"/>
                </a:solidFill>
                <a:latin typeface="+mn-lt"/>
                <a:ea typeface="+mn-ea"/>
                <a:cs typeface="+mn-cs"/>
              </a:rPr>
              <a:t>We were delighted that a number of people from different parts of the world contacted us after our last blog post. Please continue to stay in touch; we are keen to learn from and share with others facing similar challenges.  If you have been thinking about your records as data or have any interest of a related nature, we would love to hear from you.  Please either comment below or email </a:t>
            </a:r>
            <a:r>
              <a:rPr lang="en-US" sz="1200" b="0" i="0" u="sng" kern="1200" dirty="0">
                <a:solidFill>
                  <a:schemeClr val="tx1"/>
                </a:solidFill>
                <a:latin typeface="+mn-lt"/>
                <a:ea typeface="+mn-ea"/>
                <a:cs typeface="+mn-cs"/>
                <a:hlinkClick r:id="rId7"/>
              </a:rPr>
              <a:t>discovery@nationalarchives.gov.uk</a:t>
            </a:r>
            <a:r>
              <a:rPr lang="en-US" sz="1200" b="0" i="0" kern="1200" dirty="0">
                <a:solidFill>
                  <a:schemeClr val="tx1"/>
                </a:solidFill>
                <a:latin typeface="+mn-lt"/>
                <a:ea typeface="+mn-ea"/>
                <a:cs typeface="+mn-cs"/>
              </a:rPr>
              <a:t>.</a:t>
            </a:r>
          </a:p>
          <a:p>
            <a:r>
              <a:rPr lang="en-US" sz="1200" b="0" i="0" kern="1200" dirty="0">
                <a:solidFill>
                  <a:schemeClr val="tx1"/>
                </a:solidFill>
                <a:latin typeface="+mn-lt"/>
                <a:ea typeface="+mn-ea"/>
                <a:cs typeface="+mn-cs"/>
              </a:rPr>
              <a:t>Tags</a:t>
            </a:r>
          </a:p>
          <a:p>
            <a:r>
              <a:rPr lang="en-US" sz="1200" b="0" i="0" u="none" strike="noStrike" kern="1200" dirty="0">
                <a:solidFill>
                  <a:schemeClr val="tx1"/>
                </a:solidFill>
                <a:latin typeface="+mn-lt"/>
                <a:ea typeface="+mn-ea"/>
                <a:cs typeface="+mn-cs"/>
                <a:hlinkClick r:id="rId8"/>
              </a:rPr>
              <a:t>data </a:t>
            </a:r>
            <a:r>
              <a:rPr lang="en-US" sz="1200" b="0" i="0" u="none" strike="noStrike" kern="1200" dirty="0" err="1">
                <a:solidFill>
                  <a:schemeClr val="tx1"/>
                </a:solidFill>
                <a:latin typeface="+mn-lt"/>
                <a:ea typeface="+mn-ea"/>
                <a:cs typeface="+mn-cs"/>
                <a:hlinkClick r:id="rId8"/>
              </a:rPr>
              <a:t>modelling</a:t>
            </a:r>
            <a:r>
              <a:rPr lang="en-US" sz="1200" b="0" i="0" kern="1200" dirty="0">
                <a:solidFill>
                  <a:schemeClr val="tx1"/>
                </a:solidFill>
                <a:latin typeface="+mn-lt"/>
                <a:ea typeface="+mn-ea"/>
                <a:cs typeface="+mn-cs"/>
              </a:rPr>
              <a:t>, </a:t>
            </a:r>
            <a:r>
              <a:rPr lang="en-US" sz="1200" b="0" i="0" u="none" strike="noStrike" kern="1200" dirty="0">
                <a:solidFill>
                  <a:schemeClr val="tx1"/>
                </a:solidFill>
                <a:latin typeface="+mn-lt"/>
                <a:ea typeface="+mn-ea"/>
                <a:cs typeface="+mn-cs"/>
                <a:hlinkClick r:id="rId9"/>
              </a:rPr>
              <a:t>digital</a:t>
            </a:r>
            <a:r>
              <a:rPr lang="en-US" sz="1200" b="0" i="0" kern="1200" dirty="0">
                <a:solidFill>
                  <a:schemeClr val="tx1"/>
                </a:solidFill>
                <a:latin typeface="+mn-lt"/>
                <a:ea typeface="+mn-ea"/>
                <a:cs typeface="+mn-cs"/>
              </a:rPr>
              <a:t>, </a:t>
            </a:r>
            <a:r>
              <a:rPr lang="en-US" sz="1200" b="0" i="0" u="none" strike="noStrike" kern="1200" dirty="0">
                <a:solidFill>
                  <a:schemeClr val="tx1"/>
                </a:solidFill>
                <a:latin typeface="+mn-lt"/>
                <a:ea typeface="+mn-ea"/>
                <a:cs typeface="+mn-cs"/>
                <a:hlinkClick r:id="rId10"/>
              </a:rPr>
              <a:t>digital preservation</a:t>
            </a:r>
            <a:r>
              <a:rPr lang="en-US" sz="1200" b="0" i="0" kern="1200" dirty="0">
                <a:solidFill>
                  <a:schemeClr val="tx1"/>
                </a:solidFill>
                <a:latin typeface="+mn-lt"/>
                <a:ea typeface="+mn-ea"/>
                <a:cs typeface="+mn-cs"/>
              </a:rPr>
              <a:t>, </a:t>
            </a:r>
            <a:r>
              <a:rPr lang="en-US" sz="1200" b="0" i="0" u="none" strike="noStrike" kern="1200" dirty="0">
                <a:solidFill>
                  <a:schemeClr val="tx1"/>
                </a:solidFill>
                <a:latin typeface="+mn-lt"/>
                <a:ea typeface="+mn-ea"/>
                <a:cs typeface="+mn-cs"/>
                <a:hlinkClick r:id="rId11"/>
              </a:rPr>
              <a:t>digital record</a:t>
            </a:r>
            <a:r>
              <a:rPr lang="en-US" sz="1200" b="0" i="0" kern="1200" dirty="0">
                <a:solidFill>
                  <a:schemeClr val="tx1"/>
                </a:solidFill>
                <a:latin typeface="+mn-lt"/>
                <a:ea typeface="+mn-ea"/>
                <a:cs typeface="+mn-cs"/>
              </a:rPr>
              <a:t>, </a:t>
            </a:r>
            <a:r>
              <a:rPr lang="en-US" sz="1200" b="0" i="0" u="none" strike="noStrike" kern="1200" dirty="0">
                <a:solidFill>
                  <a:schemeClr val="tx1"/>
                </a:solidFill>
                <a:latin typeface="+mn-lt"/>
                <a:ea typeface="+mn-ea"/>
                <a:cs typeface="+mn-cs"/>
                <a:hlinkClick r:id="rId12"/>
              </a:rPr>
              <a:t>metadata</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6 comments</a:t>
            </a:r>
          </a:p>
          <a:p>
            <a:r>
              <a:rPr lang="en-US" sz="1200" b="0" i="0" u="sng" kern="1200" dirty="0">
                <a:solidFill>
                  <a:schemeClr val="tx1"/>
                </a:solidFill>
                <a:latin typeface="+mn-lt"/>
                <a:ea typeface="+mn-ea"/>
                <a:cs typeface="+mn-cs"/>
                <a:hlinkClick r:id="rId13"/>
              </a:rPr>
              <a:t>Digital archiving: the seven pillars of metadata – </a:t>
            </a:r>
            <a:r>
              <a:rPr lang="en-US" sz="1200" b="0" i="0" u="sng" kern="1200" dirty="0" err="1">
                <a:solidFill>
                  <a:schemeClr val="tx1"/>
                </a:solidFill>
                <a:latin typeface="+mn-lt"/>
                <a:ea typeface="+mn-ea"/>
                <a:cs typeface="+mn-cs"/>
                <a:hlinkClick r:id="rId13"/>
              </a:rPr>
              <a:t>Veille</a:t>
            </a:r>
            <a:r>
              <a:rPr lang="en-US" sz="1200" b="0" i="0" u="sng" kern="1200" dirty="0">
                <a:solidFill>
                  <a:schemeClr val="tx1"/>
                </a:solidFill>
                <a:latin typeface="+mn-lt"/>
                <a:ea typeface="+mn-ea"/>
                <a:cs typeface="+mn-cs"/>
                <a:hlinkClick r:id="rId13"/>
              </a:rPr>
              <a:t> – </a:t>
            </a:r>
            <a:r>
              <a:rPr lang="en-US" sz="1200" b="0" i="0" u="sng" kern="1200" dirty="0" err="1">
                <a:solidFill>
                  <a:schemeClr val="tx1"/>
                </a:solidFill>
                <a:latin typeface="+mn-lt"/>
                <a:ea typeface="+mn-ea"/>
                <a:cs typeface="+mn-cs"/>
                <a:hlinkClick r:id="rId13"/>
              </a:rPr>
              <a:t>Gestion</a:t>
            </a:r>
            <a:r>
              <a:rPr lang="en-US" sz="1200" b="0" i="0" u="sng" kern="1200" dirty="0">
                <a:solidFill>
                  <a:schemeClr val="tx1"/>
                </a:solidFill>
                <a:latin typeface="+mn-lt"/>
                <a:ea typeface="+mn-ea"/>
                <a:cs typeface="+mn-cs"/>
                <a:hlinkClick r:id="rId13"/>
              </a:rPr>
              <a:t> </a:t>
            </a:r>
            <a:r>
              <a:rPr lang="en-US" sz="1200" b="0" i="0" u="sng" kern="1200" dirty="0" err="1">
                <a:solidFill>
                  <a:schemeClr val="tx1"/>
                </a:solidFill>
                <a:latin typeface="+mn-lt"/>
                <a:ea typeface="+mn-ea"/>
                <a:cs typeface="+mn-cs"/>
                <a:hlinkClick r:id="rId13"/>
              </a:rPr>
              <a:t>documentaire</a:t>
            </a:r>
            <a:endParaRPr lang="en-US" sz="1200" b="0" i="0" kern="1200" dirty="0">
              <a:solidFill>
                <a:schemeClr val="tx1"/>
              </a:solidFill>
              <a:latin typeface="+mn-lt"/>
              <a:ea typeface="+mn-ea"/>
              <a:cs typeface="+mn-cs"/>
            </a:endParaRPr>
          </a:p>
          <a:p>
            <a:r>
              <a:rPr lang="en-US" sz="1200" b="0" i="0" u="sng" kern="1200" dirty="0">
                <a:solidFill>
                  <a:schemeClr val="tx1"/>
                </a:solidFill>
                <a:latin typeface="+mn-lt"/>
                <a:ea typeface="+mn-ea"/>
                <a:cs typeface="+mn-cs"/>
                <a:hlinkClick r:id="rId14"/>
              </a:rPr>
              <a:t>Fri 16 Mar 2018 at 8:32 am</a:t>
            </a:r>
            <a:endParaRPr lang="en-US" sz="1200" b="0" i="0" kern="1200" dirty="0">
              <a:solidFill>
                <a:schemeClr val="tx1"/>
              </a:solidFill>
              <a:latin typeface="+mn-lt"/>
              <a:ea typeface="+mn-ea"/>
              <a:cs typeface="+mn-cs"/>
            </a:endParaRPr>
          </a:p>
          <a:p>
            <a:r>
              <a:rPr lang="en-US" sz="1200" b="0" i="0" kern="1200" dirty="0">
                <a:solidFill>
                  <a:schemeClr val="tx1"/>
                </a:solidFill>
                <a:latin typeface="+mn-lt"/>
                <a:ea typeface="+mn-ea"/>
                <a:cs typeface="+mn-cs"/>
              </a:rPr>
              <a:t>[…] </a:t>
            </a:r>
            <a:r>
              <a:rPr lang="en-US" sz="1200" b="0" i="0" u="sng" kern="1200" dirty="0">
                <a:solidFill>
                  <a:schemeClr val="tx1"/>
                </a:solidFill>
                <a:latin typeface="+mn-lt"/>
                <a:ea typeface="+mn-ea"/>
                <a:cs typeface="+mn-cs"/>
                <a:hlinkClick r:id="rId15"/>
              </a:rPr>
              <a:t>http://blog.nationalarchives.gov.uk/blog/digital-archiving-seven-pillars-metadata/</a:t>
            </a:r>
            <a:r>
              <a:rPr lang="en-US" sz="1200" b="0" i="0" kern="1200" dirty="0">
                <a:solidFill>
                  <a:schemeClr val="tx1"/>
                </a:solidFill>
                <a:latin typeface="+mn-lt"/>
                <a:ea typeface="+mn-ea"/>
                <a:cs typeface="+mn-cs"/>
              </a:rPr>
              <a:t> […]” </a:t>
            </a:r>
          </a:p>
          <a:p>
            <a:r>
              <a:rPr lang="en-US" dirty="0" err="1"/>
              <a:t>Hillyard</a:t>
            </a:r>
            <a:r>
              <a:rPr lang="en-US" dirty="0"/>
              <a:t>, Matthew.</a:t>
            </a:r>
          </a:p>
        </p:txBody>
      </p:sp>
      <p:sp>
        <p:nvSpPr>
          <p:cNvPr id="4" name="Slide Number Placeholder 3"/>
          <p:cNvSpPr>
            <a:spLocks noGrp="1"/>
          </p:cNvSpPr>
          <p:nvPr>
            <p:ph type="sldNum" sz="quarter" idx="10"/>
          </p:nvPr>
        </p:nvSpPr>
        <p:spPr/>
        <p:txBody>
          <a:bodyPr/>
          <a:lstStyle/>
          <a:p>
            <a:fld id="{542E0F2D-D3F0-44CC-88EF-7E2011154DE5}"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91A835C3-2FA1-4A66-A293-43B3D47FD11C}" type="datetimeFigureOut">
              <a:rPr lang="en-US" smtClean="0"/>
              <a:pPr/>
              <a:t>9/13/2025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17950D0-81D8-4140-B7BA-6007424DF9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1A835C3-2FA1-4A66-A293-43B3D47FD11C}" type="datetimeFigureOut">
              <a:rPr lang="en-US" smtClean="0"/>
              <a:pPr/>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7950D0-81D8-4140-B7BA-6007424DF9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1A835C3-2FA1-4A66-A293-43B3D47FD11C}" type="datetimeFigureOut">
              <a:rPr lang="en-US" smtClean="0"/>
              <a:pPr/>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7950D0-81D8-4140-B7BA-6007424DF9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1A835C3-2FA1-4A66-A293-43B3D47FD11C}" type="datetimeFigureOut">
              <a:rPr lang="en-US" smtClean="0"/>
              <a:pPr/>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7950D0-81D8-4140-B7BA-6007424DF9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1A835C3-2FA1-4A66-A293-43B3D47FD11C}" type="datetimeFigureOut">
              <a:rPr lang="en-US" smtClean="0"/>
              <a:pPr/>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7950D0-81D8-4140-B7BA-6007424DF9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1A835C3-2FA1-4A66-A293-43B3D47FD11C}" type="datetimeFigureOut">
              <a:rPr lang="en-US" smtClean="0"/>
              <a:pPr/>
              <a:t>9/13/2025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7950D0-81D8-4140-B7BA-6007424DF9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1A835C3-2FA1-4A66-A293-43B3D47FD11C}" type="datetimeFigureOut">
              <a:rPr lang="en-US" smtClean="0"/>
              <a:pPr/>
              <a:t>9/13/2025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7950D0-81D8-4140-B7BA-6007424DF9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91A835C3-2FA1-4A66-A293-43B3D47FD11C}" type="datetimeFigureOut">
              <a:rPr lang="en-US" smtClean="0"/>
              <a:pPr/>
              <a:t>9/13/2025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7950D0-81D8-4140-B7BA-6007424DF9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A835C3-2FA1-4A66-A293-43B3D47FD11C}" type="datetimeFigureOut">
              <a:rPr lang="en-US" smtClean="0"/>
              <a:pPr/>
              <a:t>9/13/2025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7950D0-81D8-4140-B7BA-6007424DF9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1A835C3-2FA1-4A66-A293-43B3D47FD11C}" type="datetimeFigureOut">
              <a:rPr lang="en-US" smtClean="0"/>
              <a:pPr/>
              <a:t>9/13/2025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7950D0-81D8-4140-B7BA-6007424DF9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1A835C3-2FA1-4A66-A293-43B3D47FD11C}" type="datetimeFigureOut">
              <a:rPr lang="en-US" smtClean="0"/>
              <a:pPr/>
              <a:t>9/13/2025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17950D0-81D8-4140-B7BA-6007424DF9D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1A835C3-2FA1-4A66-A293-43B3D47FD11C}" type="datetimeFigureOut">
              <a:rPr lang="en-US" smtClean="0"/>
              <a:pPr/>
              <a:t>9/13/2025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17950D0-81D8-4140-B7BA-6007424DF9D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clipartmax.com/middle/m2i8H7b1H7G6i8H7_computer-icon-vector-png-computer-science-clipart-black-and-white/" TargetMode="External"/><Relationship Id="rId2" Type="http://schemas.openxmlformats.org/officeDocument/2006/relationships/hyperlink" Target="https://clipartix.com/computer-clip-art-image-50580/" TargetMode="External"/><Relationship Id="rId1" Type="http://schemas.openxmlformats.org/officeDocument/2006/relationships/slideLayout" Target="../slideLayouts/slideLayout2.xml"/><Relationship Id="rId5" Type="http://schemas.openxmlformats.org/officeDocument/2006/relationships/hyperlink" Target="https://www.getty.edu/publications/intrometadata/setting-the-stage/" TargetMode="External"/><Relationship Id="rId4" Type="http://schemas.openxmlformats.org/officeDocument/2006/relationships/hyperlink" Target="http://clipart-library.com/crazy-computer-cliparts.htm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lucidea.com/blog/metadata-for-archival-collections-challenges-and-opportunities/"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Project that an </a:t>
            </a:r>
            <a:r>
              <a:rPr lang="en-US"/>
              <a:t>Archive Completed </a:t>
            </a:r>
            <a:endParaRPr lang="en-US" dirty="0"/>
          </a:p>
        </p:txBody>
      </p:sp>
      <p:sp>
        <p:nvSpPr>
          <p:cNvPr id="3" name="Subtitle 2"/>
          <p:cNvSpPr>
            <a:spLocks noGrp="1"/>
          </p:cNvSpPr>
          <p:nvPr>
            <p:ph type="subTitle" idx="1"/>
          </p:nvPr>
        </p:nvSpPr>
        <p:spPr/>
        <p:txBody>
          <a:bodyPr/>
          <a:lstStyle/>
          <a:p>
            <a:r>
              <a:rPr lang="en-US" dirty="0"/>
              <a:t>According to </a:t>
            </a:r>
            <a:r>
              <a:rPr lang="en-US" dirty="0" err="1"/>
              <a:t>Lucidea</a:t>
            </a:r>
            <a:r>
              <a:rPr lang="en-US" dirty="0"/>
              <a:t> there are four Metadata types: </a:t>
            </a:r>
          </a:p>
          <a:p>
            <a:r>
              <a:rPr lang="en-US" dirty="0"/>
              <a:t>Administrative, Descriptive, Preservation, and Technical (Note, Margot).</a:t>
            </a:r>
          </a:p>
        </p:txBody>
      </p:sp>
      <p:pic>
        <p:nvPicPr>
          <p:cNvPr id="7" name="Picture 6" descr="Filing Cabinet 5"/>
          <p:cNvPicPr>
            <a:picLocks noChangeAspect="1"/>
          </p:cNvPicPr>
          <p:nvPr/>
        </p:nvPicPr>
        <p:blipFill>
          <a:blip r:embed="rId2" cstate="print"/>
          <a:stretch>
            <a:fillRect/>
          </a:stretch>
        </p:blipFill>
        <p:spPr>
          <a:xfrm>
            <a:off x="6705600" y="4495800"/>
            <a:ext cx="2135950" cy="21840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0" dirty="0"/>
              <a:t>Digital archiving: the seven pillars of metadata</a:t>
            </a:r>
            <a:br>
              <a:rPr lang="en-US" b="0" dirty="0"/>
            </a:br>
            <a:endParaRPr lang="en-US" dirty="0"/>
          </a:p>
        </p:txBody>
      </p:sp>
      <p:sp>
        <p:nvSpPr>
          <p:cNvPr id="6" name="Text Placeholder 5"/>
          <p:cNvSpPr>
            <a:spLocks noGrp="1"/>
          </p:cNvSpPr>
          <p:nvPr>
            <p:ph type="body" idx="1"/>
          </p:nvPr>
        </p:nvSpPr>
        <p:spPr/>
        <p:txBody>
          <a:bodyPr/>
          <a:lstStyle/>
          <a:p>
            <a:endParaRPr lang="en-US"/>
          </a:p>
        </p:txBody>
      </p:sp>
      <p:pic>
        <p:nvPicPr>
          <p:cNvPr id="4" name="Content Placeholder 3" descr="Computer 5.jpg"/>
          <p:cNvPicPr>
            <a:picLocks noGrp="1" noChangeAspect="1"/>
          </p:cNvPicPr>
          <p:nvPr>
            <p:ph idx="4294967295"/>
          </p:nvPr>
        </p:nvPicPr>
        <p:blipFill>
          <a:blip r:embed="rId3" cstate="print"/>
          <a:stretch>
            <a:fillRect/>
          </a:stretch>
        </p:blipFill>
        <p:spPr>
          <a:xfrm>
            <a:off x="1524000" y="2057400"/>
            <a:ext cx="5799137" cy="4271963"/>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33400" y="2057400"/>
            <a:ext cx="7772400" cy="1362456"/>
          </a:xfrm>
        </p:spPr>
        <p:txBody>
          <a:bodyPr/>
          <a:lstStyle/>
          <a:p>
            <a:r>
              <a:rPr lang="en-US" b="0" dirty="0"/>
              <a:t>Archival Metadata and What are Metadata Standards</a:t>
            </a:r>
            <a:br>
              <a:rPr lang="en-US" b="0" dirty="0"/>
            </a:br>
            <a:endParaRPr lang="en-US" dirty="0"/>
          </a:p>
        </p:txBody>
      </p:sp>
      <p:sp>
        <p:nvSpPr>
          <p:cNvPr id="7" name="Text Placeholder 6"/>
          <p:cNvSpPr>
            <a:spLocks noGrp="1"/>
          </p:cNvSpPr>
          <p:nvPr>
            <p:ph type="body" idx="1"/>
          </p:nvPr>
        </p:nvSpPr>
        <p:spPr/>
        <p:txBody>
          <a:bodyPr/>
          <a:lstStyle/>
          <a:p>
            <a:endParaRPr lang="en-US"/>
          </a:p>
        </p:txBody>
      </p:sp>
      <p:pic>
        <p:nvPicPr>
          <p:cNvPr id="4" name="Content Placeholder 3" descr="Filing Cabinet 6"/>
          <p:cNvPicPr>
            <a:picLocks noGrp="1" noChangeAspect="1"/>
          </p:cNvPicPr>
          <p:nvPr>
            <p:ph idx="4294967295"/>
          </p:nvPr>
        </p:nvPicPr>
        <p:blipFill>
          <a:blip r:embed="rId3" cstate="print"/>
          <a:stretch>
            <a:fillRect/>
          </a:stretch>
        </p:blipFill>
        <p:spPr>
          <a:xfrm>
            <a:off x="2895600" y="2667000"/>
            <a:ext cx="3352800" cy="3552738"/>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Works Cited/Bibliography</a:t>
            </a:r>
          </a:p>
        </p:txBody>
      </p:sp>
      <p:sp>
        <p:nvSpPr>
          <p:cNvPr id="3" name="Content Placeholder 2"/>
          <p:cNvSpPr>
            <a:spLocks noGrp="1"/>
          </p:cNvSpPr>
          <p:nvPr>
            <p:ph idx="1"/>
          </p:nvPr>
        </p:nvSpPr>
        <p:spPr/>
        <p:txBody>
          <a:bodyPr>
            <a:normAutofit fontScale="55000" lnSpcReduction="20000"/>
          </a:bodyPr>
          <a:lstStyle/>
          <a:p>
            <a:r>
              <a:rPr lang="en-US" dirty="0">
                <a:hlinkClick r:id="rId2"/>
              </a:rPr>
              <a:t>https://clipartix.com/computer-clip-art-image-50580/</a:t>
            </a:r>
            <a:endParaRPr lang="en-US" dirty="0"/>
          </a:p>
          <a:p>
            <a:r>
              <a:rPr lang="en-US" dirty="0">
                <a:hlinkClick r:id="rId3"/>
              </a:rPr>
              <a:t>https://www.clipartmax.com/middle/m2i8H7b1H7G6i8H7_computer-icon-vector-png-computer-science-clipart-black-and-white/</a:t>
            </a:r>
            <a:endParaRPr lang="en-US" dirty="0"/>
          </a:p>
          <a:p>
            <a:r>
              <a:rPr lang="en-US" dirty="0">
                <a:hlinkClick r:id="rId4"/>
              </a:rPr>
              <a:t>http://clipart-library.com/crazy-computer-cliparts.html</a:t>
            </a:r>
            <a:endParaRPr lang="en-US" dirty="0"/>
          </a:p>
          <a:p>
            <a:r>
              <a:rPr lang="en-US" dirty="0"/>
              <a:t>“Digitizing Collections: Metadata Schema.” </a:t>
            </a:r>
            <a:r>
              <a:rPr lang="en-US" dirty="0" err="1"/>
              <a:t>LibGuides</a:t>
            </a:r>
            <a:r>
              <a:rPr lang="en-US" dirty="0"/>
              <a:t>. Accessed March 12, 2022. https://atla.libguides.com/digitizing-collections/metadata-schema. </a:t>
            </a:r>
          </a:p>
          <a:p>
            <a:r>
              <a:rPr lang="en-US" dirty="0"/>
              <a:t>The Library of Congress. Accessed March 12, 2022. https://www.loc.gov/librarians/standards. </a:t>
            </a:r>
          </a:p>
          <a:p>
            <a:r>
              <a:rPr lang="en-US" dirty="0"/>
              <a:t>Gilliland, Anne J., and Murtha Baca. “Introduction to Metadata.” Introduction to Metadata. Getty Research Institute, Los Angeles, July 20, 2016. </a:t>
            </a:r>
            <a:r>
              <a:rPr lang="en-US" dirty="0">
                <a:hlinkClick r:id="rId5"/>
              </a:rPr>
              <a:t>https://www.getty.edu/publications/intrometadata/setting-the-stage/</a:t>
            </a:r>
            <a:endParaRPr lang="en-US" dirty="0"/>
          </a:p>
          <a:p>
            <a:r>
              <a:rPr lang="en-US" dirty="0"/>
              <a:t>. </a:t>
            </a:r>
            <a:r>
              <a:rPr lang="en-US" dirty="0" err="1"/>
              <a:t>Hillyard</a:t>
            </a:r>
            <a:r>
              <a:rPr lang="en-US" dirty="0"/>
              <a:t>, Matthew. “Digital Archiving: The Seven Pillars of Metadata.” The National Archives blog. The National Archives, March 14, 2018. https://blog.nationalarchives.gov.uk/digital-archiving-seven-pillars-metadata/. </a:t>
            </a:r>
          </a:p>
          <a:p>
            <a:r>
              <a:rPr lang="en-US" dirty="0"/>
              <a:t>“Metadata &amp; Discovery @ Pitt: Metadata Standards.” </a:t>
            </a:r>
            <a:r>
              <a:rPr lang="en-US" dirty="0" err="1"/>
              <a:t>LibGuides</a:t>
            </a:r>
            <a:r>
              <a:rPr lang="en-US" dirty="0"/>
              <a:t>. Accessed March 12, 2022. https://pitt.libguides.com/metadatadiscovery/metadata-standards. </a:t>
            </a:r>
          </a:p>
          <a:p>
            <a:r>
              <a:rPr lang="en-US" dirty="0"/>
              <a:t>Note, Margot. “Metadata for Archival Collections: Challenges and Opportunities.” </a:t>
            </a:r>
            <a:r>
              <a:rPr lang="en-US" dirty="0" err="1"/>
              <a:t>Lucidea</a:t>
            </a:r>
            <a:r>
              <a:rPr lang="en-US" dirty="0"/>
              <a:t>, March 16, 2019. https://lucidea.com/blog/metadata-for-archival-collections-challenges-and-opportunities/. </a:t>
            </a:r>
          </a:p>
          <a:p>
            <a:r>
              <a:rPr lang="en-US" dirty="0"/>
              <a:t>Van </a:t>
            </a:r>
            <a:r>
              <a:rPr lang="en-US" dirty="0" err="1"/>
              <a:t>Ballegooie</a:t>
            </a:r>
            <a:r>
              <a:rPr lang="en-US" dirty="0"/>
              <a:t>, Marlene, and Wendy Duff. “Archival Metadata.” DCC. Accessed March 12, 2022. https://www.dcc.ac.uk/resources/curation-reference-manual/completed-chapters/archival-metadata. </a:t>
            </a:r>
          </a:p>
          <a:p>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057400"/>
            <a:ext cx="7772400" cy="1362456"/>
          </a:xfrm>
        </p:spPr>
        <p:txBody>
          <a:bodyPr/>
          <a:lstStyle/>
          <a:p>
            <a:pPr fontAlgn="t"/>
            <a:br>
              <a:rPr lang="en-US" dirty="0">
                <a:hlinkClick r:id="rId3"/>
              </a:rPr>
            </a:br>
            <a:br>
              <a:rPr lang="en-US" dirty="0"/>
            </a:br>
            <a:br>
              <a:rPr lang="en-US" dirty="0"/>
            </a:br>
            <a:r>
              <a:rPr lang="en-US" dirty="0"/>
              <a:t>Metadata for Archival Collections: Challenges and Opportunities</a:t>
            </a:r>
            <a:br>
              <a:rPr lang="en-US" dirty="0"/>
            </a:br>
            <a:endParaRPr lang="en-US" dirty="0"/>
          </a:p>
        </p:txBody>
      </p:sp>
      <p:sp>
        <p:nvSpPr>
          <p:cNvPr id="7" name="Text Placeholder 6"/>
          <p:cNvSpPr>
            <a:spLocks noGrp="1"/>
          </p:cNvSpPr>
          <p:nvPr>
            <p:ph type="body" idx="1"/>
          </p:nvPr>
        </p:nvSpPr>
        <p:spPr>
          <a:xfrm>
            <a:off x="533400" y="4800600"/>
            <a:ext cx="7772400" cy="1509712"/>
          </a:xfrm>
        </p:spPr>
        <p:txBody>
          <a:bodyPr/>
          <a:lstStyle/>
          <a:p>
            <a:endParaRPr lang="en-US" dirty="0"/>
          </a:p>
        </p:txBody>
      </p:sp>
      <p:pic>
        <p:nvPicPr>
          <p:cNvPr id="5" name="Content Placeholder 4" descr="Computer"/>
          <p:cNvPicPr>
            <a:picLocks noGrp="1" noChangeAspect="1"/>
          </p:cNvPicPr>
          <p:nvPr>
            <p:ph idx="4294967295"/>
          </p:nvPr>
        </p:nvPicPr>
        <p:blipFill>
          <a:blip r:embed="rId4" cstate="print"/>
          <a:stretch>
            <a:fillRect/>
          </a:stretch>
        </p:blipFill>
        <p:spPr>
          <a:xfrm>
            <a:off x="1905000" y="2514600"/>
            <a:ext cx="4324350" cy="4343400"/>
          </a:xfrm>
        </p:spPr>
      </p:pic>
      <p:sp>
        <p:nvSpPr>
          <p:cNvPr id="31746" name="AutoShape 2" descr="Computer clipart free images 5 - Clipartix"/>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600" y="609600"/>
            <a:ext cx="7772400" cy="1362456"/>
          </a:xfrm>
        </p:spPr>
        <p:txBody>
          <a:bodyPr/>
          <a:lstStyle/>
          <a:p>
            <a:r>
              <a:rPr lang="en-US" dirty="0"/>
              <a:t>Resource Description Formats</a:t>
            </a:r>
          </a:p>
        </p:txBody>
      </p:sp>
      <p:sp>
        <p:nvSpPr>
          <p:cNvPr id="6" name="Text Placeholder 5"/>
          <p:cNvSpPr>
            <a:spLocks noGrp="1"/>
          </p:cNvSpPr>
          <p:nvPr>
            <p:ph type="body" idx="1"/>
          </p:nvPr>
        </p:nvSpPr>
        <p:spPr/>
        <p:txBody>
          <a:bodyPr/>
          <a:lstStyle/>
          <a:p>
            <a:endParaRPr lang="en-US"/>
          </a:p>
        </p:txBody>
      </p:sp>
      <p:pic>
        <p:nvPicPr>
          <p:cNvPr id="4" name="Content Placeholder 3" descr="Filing Cabinet"/>
          <p:cNvPicPr>
            <a:picLocks noGrp="1" noChangeAspect="1"/>
          </p:cNvPicPr>
          <p:nvPr>
            <p:ph idx="4294967295"/>
          </p:nvPr>
        </p:nvPicPr>
        <p:blipFill>
          <a:blip r:embed="rId3" cstate="print"/>
          <a:stretch>
            <a:fillRect/>
          </a:stretch>
        </p:blipFill>
        <p:spPr>
          <a:xfrm>
            <a:off x="1676400" y="2133600"/>
            <a:ext cx="5410200" cy="45085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62000"/>
            <a:ext cx="7772400" cy="1362456"/>
          </a:xfrm>
        </p:spPr>
        <p:txBody>
          <a:bodyPr/>
          <a:lstStyle/>
          <a:p>
            <a:r>
              <a:rPr lang="en-US" dirty="0"/>
              <a:t>Digital Library Standards</a:t>
            </a:r>
          </a:p>
        </p:txBody>
      </p:sp>
      <p:sp>
        <p:nvSpPr>
          <p:cNvPr id="6" name="Text Placeholder 5"/>
          <p:cNvSpPr>
            <a:spLocks noGrp="1"/>
          </p:cNvSpPr>
          <p:nvPr>
            <p:ph type="body" idx="1"/>
          </p:nvPr>
        </p:nvSpPr>
        <p:spPr/>
        <p:txBody>
          <a:bodyPr/>
          <a:lstStyle/>
          <a:p>
            <a:endParaRPr lang="en-US"/>
          </a:p>
        </p:txBody>
      </p:sp>
      <p:pic>
        <p:nvPicPr>
          <p:cNvPr id="4" name="Content Placeholder 3" descr="Computer 2"/>
          <p:cNvPicPr>
            <a:picLocks noGrp="1" noChangeAspect="1"/>
          </p:cNvPicPr>
          <p:nvPr>
            <p:ph idx="4294967295"/>
          </p:nvPr>
        </p:nvPicPr>
        <p:blipFill>
          <a:blip r:embed="rId3" cstate="print"/>
          <a:stretch>
            <a:fillRect/>
          </a:stretch>
        </p:blipFill>
        <p:spPr>
          <a:xfrm>
            <a:off x="1524000" y="2308225"/>
            <a:ext cx="6019800" cy="4549775"/>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Information Resource Retrieval Protocols</a:t>
            </a:r>
            <a:br>
              <a:rPr lang="en-US" dirty="0"/>
            </a:br>
            <a:endParaRPr lang="en-US" dirty="0"/>
          </a:p>
        </p:txBody>
      </p:sp>
      <p:sp>
        <p:nvSpPr>
          <p:cNvPr id="6" name="Text Placeholder 5"/>
          <p:cNvSpPr>
            <a:spLocks noGrp="1"/>
          </p:cNvSpPr>
          <p:nvPr>
            <p:ph type="body" idx="1"/>
          </p:nvPr>
        </p:nvSpPr>
        <p:spPr/>
        <p:txBody>
          <a:bodyPr/>
          <a:lstStyle/>
          <a:p>
            <a:endParaRPr lang="en-US"/>
          </a:p>
        </p:txBody>
      </p:sp>
      <p:pic>
        <p:nvPicPr>
          <p:cNvPr id="4" name="Content Placeholder 3" descr="Filing Cabinet 2"/>
          <p:cNvPicPr>
            <a:picLocks noGrp="1" noChangeAspect="1"/>
          </p:cNvPicPr>
          <p:nvPr>
            <p:ph idx="4294967295"/>
          </p:nvPr>
        </p:nvPicPr>
        <p:blipFill>
          <a:blip r:embed="rId3" cstate="print"/>
          <a:stretch>
            <a:fillRect/>
          </a:stretch>
        </p:blipFill>
        <p:spPr>
          <a:xfrm>
            <a:off x="1447800" y="1981200"/>
            <a:ext cx="6427787" cy="4389438"/>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Information Resource Retrieval Standards</a:t>
            </a:r>
            <a:br>
              <a:rPr lang="en-US" dirty="0"/>
            </a:br>
            <a:endParaRPr lang="en-US" dirty="0"/>
          </a:p>
        </p:txBody>
      </p:sp>
      <p:sp>
        <p:nvSpPr>
          <p:cNvPr id="6" name="Text Placeholder 5"/>
          <p:cNvSpPr>
            <a:spLocks noGrp="1"/>
          </p:cNvSpPr>
          <p:nvPr>
            <p:ph type="body" idx="1"/>
          </p:nvPr>
        </p:nvSpPr>
        <p:spPr/>
        <p:txBody>
          <a:bodyPr/>
          <a:lstStyle/>
          <a:p>
            <a:endParaRPr lang="en-US"/>
          </a:p>
        </p:txBody>
      </p:sp>
      <p:pic>
        <p:nvPicPr>
          <p:cNvPr id="4" name="Content Placeholder 3" descr="Computer 3"/>
          <p:cNvPicPr>
            <a:picLocks noGrp="1" noChangeAspect="1"/>
          </p:cNvPicPr>
          <p:nvPr>
            <p:ph idx="4294967295"/>
          </p:nvPr>
        </p:nvPicPr>
        <p:blipFill>
          <a:blip r:embed="rId3" cstate="print"/>
          <a:stretch>
            <a:fillRect/>
          </a:stretch>
        </p:blipFill>
        <p:spPr>
          <a:xfrm>
            <a:off x="1462088" y="1981200"/>
            <a:ext cx="7681912" cy="4389438"/>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dirty="0"/>
          </a:p>
        </p:txBody>
      </p:sp>
      <p:sp>
        <p:nvSpPr>
          <p:cNvPr id="6" name="Text Placeholder 5"/>
          <p:cNvSpPr>
            <a:spLocks noGrp="1"/>
          </p:cNvSpPr>
          <p:nvPr>
            <p:ph type="body" idx="1"/>
          </p:nvPr>
        </p:nvSpPr>
        <p:spPr/>
        <p:txBody>
          <a:bodyPr/>
          <a:lstStyle/>
          <a:p>
            <a:endParaRPr lang="en-US"/>
          </a:p>
        </p:txBody>
      </p:sp>
      <p:pic>
        <p:nvPicPr>
          <p:cNvPr id="4" name="Content Placeholder 3" descr="Filing Cabinet 3"/>
          <p:cNvPicPr>
            <a:picLocks noGrp="1" noChangeAspect="1"/>
          </p:cNvPicPr>
          <p:nvPr>
            <p:ph idx="4294967295"/>
          </p:nvPr>
        </p:nvPicPr>
        <p:blipFill>
          <a:blip r:embed="rId3" cstate="print"/>
          <a:stretch>
            <a:fillRect/>
          </a:stretch>
        </p:blipFill>
        <p:spPr>
          <a:xfrm>
            <a:off x="3200400" y="2773362"/>
            <a:ext cx="2536825" cy="4084638"/>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Digitizing Collections: Metadata Schema</a:t>
            </a:r>
            <a:br>
              <a:rPr lang="en-US" dirty="0"/>
            </a:br>
            <a:endParaRPr lang="en-US" dirty="0"/>
          </a:p>
        </p:txBody>
      </p:sp>
      <p:sp>
        <p:nvSpPr>
          <p:cNvPr id="9" name="Text Placeholder 8"/>
          <p:cNvSpPr>
            <a:spLocks noGrp="1"/>
          </p:cNvSpPr>
          <p:nvPr>
            <p:ph type="body" idx="1"/>
          </p:nvPr>
        </p:nvSpPr>
        <p:spPr/>
        <p:txBody>
          <a:bodyPr/>
          <a:lstStyle/>
          <a:p>
            <a:endParaRPr lang="en-US"/>
          </a:p>
        </p:txBody>
      </p:sp>
      <p:pic>
        <p:nvPicPr>
          <p:cNvPr id="4" name="Content Placeholder 3" descr="Computer 4"/>
          <p:cNvPicPr>
            <a:picLocks noGrp="1" noChangeAspect="1"/>
          </p:cNvPicPr>
          <p:nvPr>
            <p:ph idx="4294967295"/>
          </p:nvPr>
        </p:nvPicPr>
        <p:blipFill>
          <a:blip r:embed="rId3" cstate="print"/>
          <a:stretch>
            <a:fillRect/>
          </a:stretch>
        </p:blipFill>
        <p:spPr>
          <a:xfrm>
            <a:off x="1981200" y="2362200"/>
            <a:ext cx="4267200" cy="3835078"/>
          </a:xfr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304800"/>
            <a:ext cx="7772400" cy="1362456"/>
          </a:xfrm>
        </p:spPr>
        <p:txBody>
          <a:bodyPr/>
          <a:lstStyle/>
          <a:p>
            <a:r>
              <a:rPr lang="en-US" dirty="0"/>
              <a:t>Introduction to Metadata: Setting the Stage</a:t>
            </a:r>
          </a:p>
        </p:txBody>
      </p:sp>
      <p:sp>
        <p:nvSpPr>
          <p:cNvPr id="6" name="Text Placeholder 5"/>
          <p:cNvSpPr>
            <a:spLocks noGrp="1"/>
          </p:cNvSpPr>
          <p:nvPr>
            <p:ph type="body" idx="1"/>
          </p:nvPr>
        </p:nvSpPr>
        <p:spPr/>
        <p:txBody>
          <a:bodyPr/>
          <a:lstStyle/>
          <a:p>
            <a:endParaRPr lang="en-US"/>
          </a:p>
        </p:txBody>
      </p:sp>
      <p:pic>
        <p:nvPicPr>
          <p:cNvPr id="4" name="Content Placeholder 3" descr="Filing Cabinet 4"/>
          <p:cNvPicPr>
            <a:picLocks noGrp="1" noChangeAspect="1"/>
          </p:cNvPicPr>
          <p:nvPr>
            <p:ph idx="4294967295"/>
          </p:nvPr>
        </p:nvPicPr>
        <p:blipFill>
          <a:blip r:embed="rId3" cstate="print"/>
          <a:stretch>
            <a:fillRect/>
          </a:stretch>
        </p:blipFill>
        <p:spPr>
          <a:xfrm>
            <a:off x="2590800" y="2133600"/>
            <a:ext cx="3594100" cy="4313238"/>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15874</TotalTime>
  <Words>12858</Words>
  <Application>Microsoft Office PowerPoint</Application>
  <PresentationFormat>On-screen Show (4:3)</PresentationFormat>
  <Paragraphs>311</Paragraphs>
  <Slides>12</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Constantia</vt:lpstr>
      <vt:lpstr>Wingdings 2</vt:lpstr>
      <vt:lpstr>Flow</vt:lpstr>
      <vt:lpstr>Project that an Archive Completed </vt:lpstr>
      <vt:lpstr>   Metadata for Archival Collections: Challenges and Opportunities </vt:lpstr>
      <vt:lpstr>Resource Description Formats</vt:lpstr>
      <vt:lpstr>Digital Library Standards</vt:lpstr>
      <vt:lpstr>Information Resource Retrieval Protocols </vt:lpstr>
      <vt:lpstr>Information Resource Retrieval Standards </vt:lpstr>
      <vt:lpstr>PowerPoint Presentation</vt:lpstr>
      <vt:lpstr>Digitizing Collections: Metadata Schema </vt:lpstr>
      <vt:lpstr>Introduction to Metadata: Setting the Stage</vt:lpstr>
      <vt:lpstr>Digital archiving: the seven pillars of metadata </vt:lpstr>
      <vt:lpstr>Archival Metadata and What are Metadata Standards </vt:lpstr>
      <vt:lpstr>Works Cited/Bibliography</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Metadata Standards Used in Archives</dc:title>
  <dc:creator>USER</dc:creator>
  <cp:lastModifiedBy>Heather Endicott</cp:lastModifiedBy>
  <cp:revision>42</cp:revision>
  <dcterms:created xsi:type="dcterms:W3CDTF">2022-03-10T17:54:32Z</dcterms:created>
  <dcterms:modified xsi:type="dcterms:W3CDTF">2025-09-13T19:46:17Z</dcterms:modified>
</cp:coreProperties>
</file>